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6.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34"/>
  </p:notesMasterIdLst>
  <p:handoutMasterIdLst>
    <p:handoutMasterId r:id="rId35"/>
  </p:handoutMasterIdLst>
  <p:sldIdLst>
    <p:sldId id="273" r:id="rId6"/>
    <p:sldId id="317"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290" r:id="rId31"/>
    <p:sldId id="291" r:id="rId32"/>
    <p:sldId id="342" r:id="rId33"/>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290"/>
            <p14:sldId id="291"/>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6867" autoAdjust="0"/>
  </p:normalViewPr>
  <p:slideViewPr>
    <p:cSldViewPr snapToGrid="0">
      <p:cViewPr varScale="1">
        <p:scale>
          <a:sx n="59" d="100"/>
          <a:sy n="59" d="100"/>
        </p:scale>
        <p:origin x="1642" y="62"/>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spas-sarsat.int/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smtClean="0">
                <a:solidFill>
                  <a:schemeClr val="tx1"/>
                </a:solidFill>
                <a:effectLst/>
                <a:latin typeface="Times New Roman" pitchFamily="18" charset="0"/>
                <a:ea typeface="+mn-ea"/>
                <a:cs typeface="+mn-cs"/>
              </a:rPr>
              <a:t>(</a:t>
            </a:r>
            <a:r>
              <a:rPr lang="en-US" sz="1200" b="1" kern="1200" smtClean="0">
                <a:solidFill>
                  <a:schemeClr val="tx1"/>
                </a:solidFill>
                <a:effectLst/>
                <a:latin typeface="Times New Roman" pitchFamily="18" charset="0"/>
                <a:ea typeface="+mn-ea"/>
                <a:cs typeface="+mn-cs"/>
              </a:rPr>
              <a:t>2019/02-11-146(I)PP</a:t>
            </a:r>
            <a:r>
              <a:rPr lang="en-US" sz="1200" b="0" kern="1200" baseline="0" smtClean="0">
                <a:solidFill>
                  <a:schemeClr val="tx1"/>
                </a:solidFill>
                <a:effectLst/>
                <a:latin typeface="Times New Roman" pitchFamily="18" charset="0"/>
                <a:ea typeface="+mn-ea"/>
                <a:cs typeface="+mn-cs"/>
              </a:rPr>
              <a:t> </a:t>
            </a:r>
            <a:r>
              <a:rPr lang="en-US" smtClean="0">
                <a:latin typeface="Times New Roman" pitchFamily="18" charset="0"/>
                <a:ea typeface="ＭＳ Ｐゴシック" pitchFamily="34" charset="-128"/>
              </a:rPr>
              <a:t>Original </a:t>
            </a:r>
            <a:r>
              <a:rPr lang="en-US" dirty="0" smtClean="0">
                <a:latin typeface="Times New Roman" pitchFamily="18" charset="0"/>
                <a:ea typeface="ＭＳ Ｐゴシック" pitchFamily="34" charset="-128"/>
              </a:rPr>
              <a:t>Authors: Eddie Shields, Dan </a:t>
            </a:r>
            <a:r>
              <a:rPr lang="en-US" dirty="0" err="1" smtClean="0">
                <a:latin typeface="Times New Roman" pitchFamily="18" charset="0"/>
                <a:ea typeface="ＭＳ Ｐゴシック" pitchFamily="34" charset="-128"/>
              </a:rPr>
              <a:t>Vengen</a:t>
            </a:r>
            <a:r>
              <a:rPr lang="en-US" dirty="0" smtClean="0">
                <a:latin typeface="Times New Roman" pitchFamily="18" charset="0"/>
                <a:ea typeface="ＭＳ Ｐゴシック" pitchFamily="34" charset="-128"/>
              </a:rPr>
              <a:t>, Barry Byrd, Tony </a:t>
            </a:r>
            <a:r>
              <a:rPr lang="en-US" dirty="0" err="1" smtClean="0">
                <a:latin typeface="Times New Roman" pitchFamily="18" charset="0"/>
                <a:ea typeface="ＭＳ Ｐゴシック" pitchFamily="34" charset="-128"/>
              </a:rPr>
              <a:t>Alfaya</a:t>
            </a:r>
            <a:r>
              <a:rPr lang="en-US" dirty="0" smtClean="0">
                <a:latin typeface="Times New Roman" pitchFamily="18" charset="0"/>
                <a:ea typeface="ＭＳ Ｐゴシック" pitchFamily="34" charset="-128"/>
              </a:rPr>
              <a:t>, and Steven Steele 17</a:t>
            </a:r>
            <a:r>
              <a:rPr lang="en-US" baseline="0" dirty="0" smtClean="0">
                <a:latin typeface="Times New Roman" pitchFamily="18" charset="0"/>
                <a:ea typeface="ＭＳ Ｐゴシック" pitchFamily="34" charset="-128"/>
              </a:rPr>
              <a:t> October 2018</a:t>
            </a:r>
            <a:r>
              <a:rPr lang="en-US" dirty="0" smtClean="0">
                <a:latin typeface="Times New Roman" pitchFamily="18" charset="0"/>
                <a:ea typeface="ＭＳ Ｐゴシック" pitchFamily="34" charset="-128"/>
              </a:rPr>
              <a:t>  POC Keven Clover, AFS-850 Operations Lead  Office: (562-888-2020); revised by John Steuernagle 15</a:t>
            </a:r>
            <a:r>
              <a:rPr lang="en-US" baseline="0" dirty="0" smtClean="0">
                <a:latin typeface="Times New Roman" pitchFamily="18" charset="0"/>
                <a:ea typeface="ＭＳ Ｐゴシック" pitchFamily="34" charset="-128"/>
              </a:rPr>
              <a:t> November 2018.</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Preflight after</a:t>
            </a:r>
            <a:r>
              <a:rPr lang="en-US" b="1" i="1" baseline="0" dirty="0" smtClean="0">
                <a:latin typeface="Times New Roman" pitchFamily="18" charset="0"/>
                <a:ea typeface="ＭＳ Ｐゴシック" pitchFamily="34" charset="-128"/>
              </a:rPr>
              <a:t> Maintenance</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Presentation notes  (stage direction and  presentation suggestions) will be preceded by a  </a:t>
            </a:r>
            <a:r>
              <a:rPr lang="en-US" b="1" dirty="0" smtClean="0">
                <a:latin typeface="Times New Roman" pitchFamily="18" charset="0"/>
                <a:ea typeface="ＭＳ Ｐゴシック" pitchFamily="34" charset="-128"/>
              </a:rPr>
              <a:t>Bold header: </a:t>
            </a:r>
            <a:r>
              <a:rPr lang="en-US" i="1" dirty="0" smtClean="0">
                <a:latin typeface="Times New Roman" pitchFamily="18" charset="0"/>
                <a:ea typeface="ＭＳ Ｐゴシック" pitchFamily="34" charset="-128"/>
              </a:rPr>
              <a:t>the notes themselves will be in Italic fonts.  </a:t>
            </a:r>
          </a:p>
          <a:p>
            <a:pPr eaLnBrk="1" hangingPunct="1"/>
            <a:endParaRPr lang="en-US" i="1" dirty="0" smtClean="0">
              <a:latin typeface="Times New Roman" pitchFamily="18" charset="0"/>
              <a:ea typeface="ＭＳ Ｐゴシック" pitchFamily="34" charset="-128"/>
            </a:endParaRPr>
          </a:p>
          <a:p>
            <a:pPr eaLnBrk="1" hangingPunct="1"/>
            <a:r>
              <a:rPr lang="en-US" b="1" i="1" dirty="0" smtClean="0">
                <a:latin typeface="Times New Roman" pitchFamily="18" charset="0"/>
                <a:ea typeface="ＭＳ Ｐゴシック" pitchFamily="34" charset="-128"/>
              </a:rPr>
              <a:t>Program control instructions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endParaRPr lang="en-US" b="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i="0" dirty="0" smtClean="0"/>
              <a:t>Make sure you are a good candidate for retrieving an aircraft right out of maintenance. Make sure you</a:t>
            </a:r>
            <a:r>
              <a:rPr lang="en-US" i="0" baseline="0" dirty="0" smtClean="0"/>
              <a:t> are</a:t>
            </a:r>
            <a:r>
              <a:rPr lang="en-US" i="0" dirty="0" smtClean="0"/>
              <a:t> prepared and experienced enough to handle any occurrence. </a:t>
            </a:r>
          </a:p>
          <a:p>
            <a:endParaRPr lang="en-US" i="0" dirty="0" smtClean="0"/>
          </a:p>
          <a:p>
            <a:r>
              <a:rPr lang="en-US" i="0" dirty="0" smtClean="0"/>
              <a:t>Get to know the mechanic!  He or she needs to know you as well.  You need to understand how your mechanic thinks, how thorough they are, and how knowledgeable they are on your type of aircraft. It would probably be best to consider using a shop or mechanic that works on GA aircraft versus one that works on all types of turbo prop or jet aircraft. Ask other owners about the mechanic or shop you intend to use. </a:t>
            </a:r>
          </a:p>
          <a:p>
            <a:endParaRPr lang="en-US"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Make sure the discrepancies you discuss with the maintenance shop are clear and concise. If they do not seem to understand them, sit down and explain the discrepancies in detail. If they do not understand what is wrong,</a:t>
            </a:r>
            <a:r>
              <a:rPr lang="en-US" i="0" baseline="0" dirty="0" smtClean="0"/>
              <a:t> </a:t>
            </a:r>
            <a:r>
              <a:rPr lang="en-US" i="0" dirty="0" smtClean="0"/>
              <a:t>then they will not be able to explain what was done to fix the problem. Use a good discrepancy sheet that is clear, concise, and easy to understand. That will also help you to understand the</a:t>
            </a:r>
            <a:r>
              <a:rPr lang="en-US" i="0" baseline="0" dirty="0" smtClean="0"/>
              <a:t> corrective action taken by the mechanic</a:t>
            </a:r>
            <a:r>
              <a:rPr lang="en-US" i="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Next Slide</a:t>
            </a:r>
          </a:p>
        </p:txBody>
      </p:sp>
    </p:spTree>
    <p:extLst>
      <p:ext uri="{BB962C8B-B14F-4D97-AF65-F5344CB8AC3E}">
        <p14:creationId xmlns:p14="http://schemas.microsoft.com/office/powerpoint/2010/main" val="94353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20000"/>
          </a:bodyPr>
          <a:lstStyle/>
          <a:p>
            <a:r>
              <a:rPr lang="en-US" b="0" i="0" dirty="0" smtClean="0"/>
              <a:t>A question to ask yourselves:</a:t>
            </a:r>
            <a:r>
              <a:rPr lang="en-US" b="0" i="0" baseline="0" dirty="0" smtClean="0"/>
              <a:t>  </a:t>
            </a:r>
            <a:r>
              <a:rPr lang="en-US" b="0" i="0" dirty="0" smtClean="0"/>
              <a:t>How</a:t>
            </a:r>
            <a:r>
              <a:rPr lang="en-US" i="0" dirty="0" smtClean="0"/>
              <a:t> many of you are involved in the maintenance or scheduling of maintenance on the aircraft you fly? For those of you that do not get that involved, do you understand the items that you see here on the screen?</a:t>
            </a:r>
          </a:p>
          <a:p>
            <a:endParaRPr lang="en-US" i="0" dirty="0" smtClean="0"/>
          </a:p>
          <a:p>
            <a:r>
              <a:rPr lang="en-US" i="0" dirty="0" smtClean="0"/>
              <a:t>The inspections seen here often require opening up the entire aircraft.  If you have not participated in one, or at least watched someone perform one of these inspections, it would be highly recommended that you do so.  Afterward, you will never perform an ‘enhanced preflight’ after maintenance the same way again! There are so many ways to put the aircraft back together incorrectly.   In addition, follow-up maintenance actions maybe required. </a:t>
            </a:r>
          </a:p>
          <a:p>
            <a:endParaRPr lang="en-US" i="0" dirty="0" smtClean="0"/>
          </a:p>
          <a:p>
            <a:r>
              <a:rPr lang="en-US" i="0" dirty="0" smtClean="0"/>
              <a:t>Ensure to ask about any repairs especially major repairs. What was touched,</a:t>
            </a:r>
            <a:r>
              <a:rPr lang="en-US" i="0" baseline="0" dirty="0" smtClean="0"/>
              <a:t> </a:t>
            </a:r>
            <a:r>
              <a:rPr lang="en-US" i="0" dirty="0" smtClean="0"/>
              <a:t>repaired, or replaced. This should also include any alterations. Take notes so you remember what to look at when you go to the aircraft.</a:t>
            </a:r>
          </a:p>
          <a:p>
            <a:endParaRPr lang="en-US" dirty="0" smtClean="0"/>
          </a:p>
          <a:p>
            <a:r>
              <a:rPr lang="en-US" b="1" i="1" dirty="0" smtClean="0"/>
              <a:t>(Answer questions as needed) </a:t>
            </a:r>
          </a:p>
          <a:p>
            <a:endParaRPr lang="en-US" dirty="0" smtClean="0"/>
          </a:p>
          <a:p>
            <a:r>
              <a:rPr lang="en-US" b="1" i="1" dirty="0" smtClean="0"/>
              <a:t>Background</a:t>
            </a:r>
            <a:r>
              <a:rPr lang="en-US" b="1" i="1" baseline="0" dirty="0" smtClean="0"/>
              <a:t> (Optional):</a:t>
            </a:r>
          </a:p>
          <a:p>
            <a:endParaRPr lang="en-US" i="1" baseline="0" dirty="0" smtClean="0"/>
          </a:p>
          <a:p>
            <a:r>
              <a:rPr lang="en-US" i="1" dirty="0" smtClean="0"/>
              <a:t>However, please have a good sit down with your mechanic (A&amp;P or IA) and discuss all the issues (discrepancies) and those that were found during any inspection or repair. The maintenance shop should inform you of any repairs. They should also inform you of what to watch for on the first flight.  However, you should always ask.</a:t>
            </a:r>
          </a:p>
          <a:p>
            <a:endParaRPr lang="en-US" i="1" dirty="0" smtClean="0"/>
          </a:p>
          <a:p>
            <a:r>
              <a:rPr lang="en-US" i="1" dirty="0" smtClean="0"/>
              <a:t>Most importantly remember that an open dialogue with your mechanic</a:t>
            </a:r>
            <a:r>
              <a:rPr lang="en-US" i="1" baseline="0" dirty="0" smtClean="0"/>
              <a:t> or</a:t>
            </a:r>
            <a:r>
              <a:rPr lang="en-US" i="1" dirty="0" smtClean="0"/>
              <a:t> maintenance shop is the only way to stay on top of your safety margin.</a:t>
            </a:r>
          </a:p>
          <a:p>
            <a:endParaRPr lang="en-US" dirty="0" smtClean="0"/>
          </a:p>
          <a:p>
            <a:r>
              <a:rPr lang="en-US" b="1" dirty="0" smtClean="0"/>
              <a:t>Next Slide</a:t>
            </a:r>
            <a:endParaRPr lang="en-US" b="1" dirty="0"/>
          </a:p>
        </p:txBody>
      </p:sp>
    </p:spTree>
    <p:extLst>
      <p:ext uri="{BB962C8B-B14F-4D97-AF65-F5344CB8AC3E}">
        <p14:creationId xmlns:p14="http://schemas.microsoft.com/office/powerpoint/2010/main" val="423811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i="0" dirty="0" smtClean="0"/>
              <a:t>Required</a:t>
            </a:r>
            <a:r>
              <a:rPr lang="en-US" b="1" i="0" baseline="0" dirty="0" smtClean="0"/>
              <a:t> inspections:   </a:t>
            </a:r>
            <a:r>
              <a:rPr lang="en-US" i="0" baseline="0" dirty="0" smtClean="0"/>
              <a:t>Who developed the required checklist </a:t>
            </a:r>
            <a:r>
              <a:rPr lang="en-US" b="1" i="0" baseline="0" dirty="0" smtClean="0"/>
              <a:t>(14 CFR part 43.15 (c)(1)) </a:t>
            </a:r>
            <a:r>
              <a:rPr lang="en-US" i="0" baseline="0" dirty="0" smtClean="0"/>
              <a:t>the mechanic used for the inspection &amp; does it meet the requirements of 14 CFR part 43, appendix D in Scope and Detail?   How did mechanic record discrepancies and their corrective actions, including the removal of equipment &amp; disconnecting of systems to facilitate other maintenance? </a:t>
            </a:r>
          </a:p>
          <a:p>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Airworthy status &amp; necessary entries in maintenance records: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smtClean="0"/>
              <a:t>Was the aircraft approved for return to service using the similar worded statements in 14 CFR part 43.11.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a:t>
            </a:r>
            <a:r>
              <a:rPr lang="en-US" b="1" i="0" baseline="0" dirty="0" smtClean="0"/>
              <a:t>a.  (Airworthy) </a:t>
            </a:r>
            <a:r>
              <a:rPr lang="en-US" sz="1200" i="0" dirty="0" smtClean="0">
                <a:solidFill>
                  <a:schemeClr val="accent2"/>
                </a:solidFill>
              </a:rPr>
              <a:t>“I certify that this aircraft has been inspected in accordance with (insert type) inspection and was determined to be in airworthy 	condition.” </a:t>
            </a:r>
            <a:r>
              <a:rPr lang="en-US" sz="1200" b="1" i="0" dirty="0" smtClean="0">
                <a:solidFill>
                  <a:schemeClr val="accent2"/>
                </a:solidFill>
              </a:rPr>
              <a:t>or</a:t>
            </a:r>
            <a:r>
              <a:rPr lang="en-US" sz="1200" i="0" baseline="0" dirty="0" smtClean="0">
                <a:solidFill>
                  <a:schemeClr val="accent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baseline="0" dirty="0" smtClean="0">
                <a:solidFill>
                  <a:schemeClr val="accent2"/>
                </a:solidFill>
              </a:rPr>
              <a:t>	b.  (</a:t>
            </a:r>
            <a:r>
              <a:rPr lang="en-US" sz="1200" b="1" i="0" baseline="0" dirty="0" err="1" smtClean="0">
                <a:solidFill>
                  <a:schemeClr val="accent2"/>
                </a:solidFill>
              </a:rPr>
              <a:t>UnAirworthy</a:t>
            </a:r>
            <a:r>
              <a:rPr lang="en-US" sz="1200" b="1" i="0" baseline="0" dirty="0" smtClean="0">
                <a:solidFill>
                  <a:schemeClr val="accent2"/>
                </a:solidFill>
              </a:rPr>
              <a:t>) </a:t>
            </a:r>
            <a:r>
              <a:rPr lang="en-US" sz="1200" i="0" dirty="0" smtClean="0">
                <a:solidFill>
                  <a:schemeClr val="accent2"/>
                </a:solidFill>
              </a:rPr>
              <a:t>“I certify that this aircraft has been inspected in accordance with (insert type) inspection and a list of discrepancies and </a:t>
            </a:r>
            <a:r>
              <a:rPr lang="en-US" sz="1200" i="0" dirty="0" err="1" smtClean="0">
                <a:solidFill>
                  <a:schemeClr val="accent2"/>
                </a:solidFill>
              </a:rPr>
              <a:t>unairworthy</a:t>
            </a:r>
            <a:r>
              <a:rPr lang="en-US" sz="1200" i="0" dirty="0" smtClean="0">
                <a:solidFill>
                  <a:schemeClr val="accent2"/>
                </a:solidFill>
              </a:rPr>
              <a:t> 	items dated (date) has been provided for the aircraft owner or operator</a:t>
            </a:r>
            <a:r>
              <a:rPr lang="en-US" sz="1200" i="0" baseline="0" dirty="0" smtClean="0">
                <a:solidFill>
                  <a:schemeClr val="accent2"/>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i="0" baseline="0" dirty="0" smtClean="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t>All</a:t>
            </a:r>
            <a:r>
              <a:rPr lang="en-US" sz="1200" b="1" i="0" baseline="0" dirty="0" smtClean="0"/>
              <a:t> maintenance/inspection items have been resolved?</a:t>
            </a:r>
            <a:r>
              <a:rPr lang="en-US" sz="1200" b="1" i="0" dirty="0" smtClean="0"/>
              <a:t> </a:t>
            </a:r>
            <a:r>
              <a:rPr lang="en-US" sz="1200" i="0" dirty="0" smtClean="0"/>
              <a:t> For</a:t>
            </a:r>
            <a:r>
              <a:rPr lang="en-US" sz="1200" i="0" baseline="0" dirty="0" smtClean="0"/>
              <a:t> a</a:t>
            </a:r>
            <a:r>
              <a:rPr lang="en-US" sz="1200" i="0" dirty="0" smtClean="0"/>
              <a:t>ll discrepancies</a:t>
            </a:r>
            <a:r>
              <a:rPr lang="en-US" sz="1200" i="0" baseline="0" dirty="0" smtClean="0"/>
              <a:t> corrected or f</a:t>
            </a:r>
            <a:r>
              <a:rPr lang="en-US" sz="1200" i="0" dirty="0" smtClean="0"/>
              <a:t>or those </a:t>
            </a:r>
            <a:r>
              <a:rPr lang="en-US" sz="1200" i="0" dirty="0" smtClean="0">
                <a:solidFill>
                  <a:schemeClr val="accent2"/>
                </a:solidFill>
              </a:rPr>
              <a:t>items permitted </a:t>
            </a:r>
            <a:r>
              <a:rPr lang="en-US" sz="1200" i="0" dirty="0" smtClean="0"/>
              <a:t>to be </a:t>
            </a:r>
            <a:r>
              <a:rPr lang="en-US" sz="1200" i="0" dirty="0" smtClean="0">
                <a:solidFill>
                  <a:schemeClr val="accent2"/>
                </a:solidFill>
              </a:rPr>
              <a:t>inoperative under §91.213(d)(2),</a:t>
            </a:r>
            <a:r>
              <a:rPr lang="en-US" sz="1200" i="0" dirty="0" smtClean="0"/>
              <a:t> did mechanic </a:t>
            </a:r>
            <a:r>
              <a:rPr lang="en-US" sz="1200" i="0" dirty="0" smtClean="0">
                <a:solidFill>
                  <a:schemeClr val="accent2"/>
                </a:solidFill>
              </a:rPr>
              <a:t>place an</a:t>
            </a:r>
            <a:r>
              <a:rPr lang="en-US" sz="1200" i="0" baseline="0" dirty="0" smtClean="0">
                <a:solidFill>
                  <a:schemeClr val="accent2"/>
                </a:solidFill>
              </a:rPr>
              <a:t> appropriate </a:t>
            </a:r>
            <a:r>
              <a:rPr lang="en-US" sz="1200" i="0" dirty="0" smtClean="0">
                <a:solidFill>
                  <a:schemeClr val="accent2"/>
                </a:solidFill>
              </a:rPr>
              <a:t>placard</a:t>
            </a:r>
            <a:r>
              <a:rPr lang="en-US" sz="1200" i="0" baseline="0" dirty="0" smtClean="0">
                <a:solidFill>
                  <a:schemeClr val="accent2"/>
                </a:solidFill>
              </a:rPr>
              <a:t> </a:t>
            </a:r>
            <a:r>
              <a:rPr lang="en-US" sz="1200" i="0" dirty="0" smtClean="0">
                <a:solidFill>
                  <a:schemeClr val="accent2"/>
                </a:solidFill>
              </a:rPr>
              <a:t>that meets the aircraft's airworthiness certification.</a:t>
            </a:r>
            <a:r>
              <a:rPr lang="en-US" sz="1200" i="0" baseline="0" dirty="0" smtClean="0">
                <a:solidFill>
                  <a:schemeClr val="accent2"/>
                </a:solidFill>
              </a:rPr>
              <a:t>  </a:t>
            </a:r>
            <a:r>
              <a:rPr lang="en-US" sz="1200" i="0" dirty="0" smtClean="0">
                <a:solidFill>
                  <a:schemeClr val="accent2"/>
                </a:solidFill>
              </a:rPr>
              <a:t>For the cockpit control of each item of inoperative equipment, was the marking of</a:t>
            </a:r>
            <a:r>
              <a:rPr lang="en-US" sz="1200" i="0" baseline="0" dirty="0" smtClean="0">
                <a:solidFill>
                  <a:schemeClr val="accent2"/>
                </a:solidFill>
              </a:rPr>
              <a:t> the word,</a:t>
            </a:r>
            <a:r>
              <a:rPr lang="en-US" sz="1200" i="0" dirty="0" smtClean="0">
                <a:solidFill>
                  <a:schemeClr val="accent2"/>
                </a:solidFill>
              </a:rPr>
              <a:t> “Inoperative,”</a:t>
            </a:r>
            <a:r>
              <a:rPr lang="en-US" sz="1200" i="0" baseline="0" dirty="0" smtClean="0">
                <a:solidFill>
                  <a:schemeClr val="accent2"/>
                </a:solidFill>
              </a:rPr>
              <a:t> placed next to the inoperative instrument.  Also,</a:t>
            </a:r>
            <a:r>
              <a:rPr lang="en-US" sz="1200" i="0" dirty="0" smtClean="0"/>
              <a:t> </a:t>
            </a:r>
            <a:r>
              <a:rPr lang="en-US" sz="1200" i="0" dirty="0" smtClean="0">
                <a:solidFill>
                  <a:schemeClr val="accent2"/>
                </a:solidFill>
              </a:rPr>
              <a:t>did the</a:t>
            </a:r>
            <a:r>
              <a:rPr lang="en-US" sz="1200" i="0" baseline="0" dirty="0" smtClean="0">
                <a:solidFill>
                  <a:schemeClr val="accent2"/>
                </a:solidFill>
              </a:rPr>
              <a:t> mechanic</a:t>
            </a:r>
            <a:r>
              <a:rPr lang="en-US" sz="1200" i="0" dirty="0" smtClean="0">
                <a:solidFill>
                  <a:schemeClr val="accent2"/>
                </a:solidFill>
              </a:rPr>
              <a:t> add these items to the signed and dated list of discrepancies given to the owner or lessee?</a:t>
            </a:r>
          </a:p>
          <a:p>
            <a:endParaRPr lang="en-US" dirty="0" smtClean="0"/>
          </a:p>
          <a:p>
            <a:r>
              <a:rPr lang="en-US" b="1" dirty="0" smtClean="0"/>
              <a:t>Next Slide</a:t>
            </a:r>
            <a:endParaRPr lang="en-US" b="1" dirty="0"/>
          </a:p>
        </p:txBody>
      </p:sp>
    </p:spTree>
    <p:extLst>
      <p:ext uri="{BB962C8B-B14F-4D97-AF65-F5344CB8AC3E}">
        <p14:creationId xmlns:p14="http://schemas.microsoft.com/office/powerpoint/2010/main" val="151919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r>
              <a:rPr i="0" dirty="0" smtClean="0"/>
              <a:t>AD’s</a:t>
            </a:r>
            <a:r>
              <a:rPr lang="en-US" i="0" dirty="0" smtClean="0"/>
              <a:t> (airworthiness directives)</a:t>
            </a:r>
            <a:r>
              <a:rPr i="0" dirty="0" smtClean="0"/>
              <a:t> </a:t>
            </a:r>
            <a:r>
              <a:rPr lang="en-US" i="0" dirty="0" smtClean="0"/>
              <a:t>are </a:t>
            </a:r>
            <a:r>
              <a:rPr i="0" dirty="0" smtClean="0"/>
              <a:t>one </a:t>
            </a:r>
            <a:r>
              <a:rPr i="0" dirty="0"/>
              <a:t>of the </a:t>
            </a:r>
            <a:r>
              <a:rPr i="0" dirty="0" smtClean="0"/>
              <a:t>most common</a:t>
            </a:r>
            <a:r>
              <a:rPr lang="en-US" i="0" dirty="0" smtClean="0"/>
              <a:t> items</a:t>
            </a:r>
            <a:r>
              <a:rPr i="0" dirty="0" smtClean="0"/>
              <a:t> </a:t>
            </a:r>
            <a:r>
              <a:rPr lang="en-US" i="0" dirty="0" smtClean="0"/>
              <a:t>found in</a:t>
            </a:r>
            <a:r>
              <a:rPr lang="en-US" i="0" baseline="0" dirty="0" smtClean="0"/>
              <a:t> </a:t>
            </a:r>
            <a:r>
              <a:rPr lang="en-US" i="0" dirty="0" smtClean="0"/>
              <a:t>non-compliance</a:t>
            </a:r>
            <a:r>
              <a:rPr lang="en-US" i="0" baseline="0" dirty="0" smtClean="0"/>
              <a:t> with </a:t>
            </a:r>
            <a:r>
              <a:rPr i="0" dirty="0" smtClean="0"/>
              <a:t>GA aircraft.</a:t>
            </a:r>
            <a:r>
              <a:rPr lang="en-US" i="0" baseline="0" dirty="0" smtClean="0"/>
              <a:t>  </a:t>
            </a:r>
            <a:r>
              <a:rPr i="0" dirty="0" smtClean="0"/>
              <a:t>Make </a:t>
            </a:r>
            <a:r>
              <a:rPr i="0" dirty="0"/>
              <a:t>sure to get a status sheet </a:t>
            </a:r>
            <a:r>
              <a:rPr i="0" dirty="0" smtClean="0"/>
              <a:t>from </a:t>
            </a:r>
            <a:r>
              <a:rPr i="0" dirty="0"/>
              <a:t>the mechanic to assure you </a:t>
            </a:r>
            <a:r>
              <a:rPr i="0" dirty="0" smtClean="0"/>
              <a:t>know </a:t>
            </a:r>
            <a:r>
              <a:rPr i="0" dirty="0"/>
              <a:t>when the next inspection of </a:t>
            </a:r>
            <a:r>
              <a:rPr lang="en-US" i="0" dirty="0" smtClean="0"/>
              <a:t>r</a:t>
            </a:r>
            <a:r>
              <a:rPr i="0" dirty="0" smtClean="0"/>
              <a:t>ecurring </a:t>
            </a:r>
            <a:r>
              <a:rPr i="0" dirty="0"/>
              <a:t>AD </a:t>
            </a:r>
            <a:r>
              <a:rPr i="0" dirty="0" smtClean="0"/>
              <a:t>note</a:t>
            </a:r>
            <a:r>
              <a:rPr lang="en-US" i="0" dirty="0" smtClean="0"/>
              <a:t>s</a:t>
            </a:r>
            <a:r>
              <a:rPr i="0" dirty="0" smtClean="0"/>
              <a:t> will </a:t>
            </a:r>
            <a:r>
              <a:rPr i="0" dirty="0"/>
              <a:t>be </a:t>
            </a:r>
            <a:r>
              <a:rPr i="0" dirty="0" smtClean="0"/>
              <a:t>due</a:t>
            </a:r>
            <a:r>
              <a:rPr i="0" dirty="0"/>
              <a:t>. </a:t>
            </a:r>
            <a:endParaRPr lang="en-US" i="0" dirty="0" smtClean="0"/>
          </a:p>
          <a:p>
            <a:endParaRPr lang="en-US" i="0" dirty="0" smtClean="0"/>
          </a:p>
          <a:p>
            <a:r>
              <a:rPr lang="en-US" i="0" dirty="0" smtClean="0"/>
              <a:t>Remember: Once the mechanic has  done his job</a:t>
            </a:r>
            <a:r>
              <a:rPr lang="en-US" i="0" baseline="0" dirty="0" smtClean="0"/>
              <a:t> a</a:t>
            </a:r>
            <a:r>
              <a:rPr lang="en-US" i="0" dirty="0" smtClean="0"/>
              <a:t>ll bets are off  once you fly the airplane after  the inspection. If an AD comes due within 5 hours after an annual inspection, it is not the mechanics fault that you flew the aircraft over the time or inspection limits generally found within an AD. </a:t>
            </a:r>
          </a:p>
          <a:p>
            <a:endParaRPr lang="en-US" i="0" dirty="0" smtClean="0"/>
          </a:p>
          <a:p>
            <a:r>
              <a:rPr lang="en-US" i="0" dirty="0" smtClean="0"/>
              <a:t>Make sure </a:t>
            </a:r>
            <a:r>
              <a:rPr i="0" dirty="0" smtClean="0"/>
              <a:t>the </a:t>
            </a:r>
            <a:r>
              <a:rPr i="0" dirty="0"/>
              <a:t>ELT </a:t>
            </a:r>
            <a:r>
              <a:rPr i="0" dirty="0" smtClean="0"/>
              <a:t>batter</a:t>
            </a:r>
            <a:r>
              <a:rPr lang="en-US" i="0" dirty="0" smtClean="0"/>
              <a:t>y’s</a:t>
            </a:r>
            <a:r>
              <a:rPr i="0" dirty="0" smtClean="0"/>
              <a:t> expiration date</a:t>
            </a:r>
            <a:r>
              <a:rPr lang="en-US" i="0" baseline="0" dirty="0" smtClean="0"/>
              <a:t> is</a:t>
            </a:r>
            <a:r>
              <a:rPr lang="en-US" i="0" dirty="0" smtClean="0"/>
              <a:t> current and not going to expire soon</a:t>
            </a:r>
            <a:r>
              <a:rPr i="0" dirty="0" smtClean="0"/>
              <a:t>. </a:t>
            </a:r>
            <a:endParaRPr i="0" dirty="0"/>
          </a:p>
          <a:p>
            <a:endParaRPr lang="en-US" i="0" dirty="0" smtClean="0"/>
          </a:p>
          <a:p>
            <a:r>
              <a:rPr lang="en-US" i="0" dirty="0" smtClean="0"/>
              <a:t>If a major alteration (STC) or new equipment</a:t>
            </a:r>
            <a:r>
              <a:rPr lang="en-US" i="0" baseline="0" dirty="0" smtClean="0"/>
              <a:t> </a:t>
            </a:r>
            <a:r>
              <a:rPr lang="en-US" i="0" dirty="0" smtClean="0"/>
              <a:t>has been installed, make sure the w</a:t>
            </a:r>
            <a:r>
              <a:rPr i="0" dirty="0" smtClean="0"/>
              <a:t>eight </a:t>
            </a:r>
            <a:r>
              <a:rPr i="0" dirty="0"/>
              <a:t>and </a:t>
            </a:r>
            <a:r>
              <a:rPr lang="en-US" i="0" dirty="0" smtClean="0"/>
              <a:t>b</a:t>
            </a:r>
            <a:r>
              <a:rPr i="0" dirty="0" smtClean="0"/>
              <a:t>alance </a:t>
            </a:r>
            <a:r>
              <a:rPr lang="en-US" i="0" dirty="0" smtClean="0"/>
              <a:t>is</a:t>
            </a:r>
            <a:r>
              <a:rPr lang="en-US" i="0" baseline="0" dirty="0" smtClean="0"/>
              <a:t> changed. </a:t>
            </a:r>
            <a:endParaRPr lang="en-US" i="0" dirty="0" smtClean="0"/>
          </a:p>
          <a:p>
            <a:r>
              <a:rPr lang="en-US" i="0" dirty="0" smtClean="0"/>
              <a:t>Have a new equipment list created</a:t>
            </a:r>
            <a:r>
              <a:rPr lang="en-US" i="0" baseline="0" dirty="0" smtClean="0"/>
              <a:t> and </a:t>
            </a:r>
            <a:r>
              <a:rPr lang="en-US" i="0" dirty="0" smtClean="0"/>
              <a:t>a new copy placed in the aircraft records.</a:t>
            </a:r>
            <a:r>
              <a:rPr lang="en-US" i="0" baseline="0" dirty="0" smtClean="0"/>
              <a:t>  </a:t>
            </a:r>
            <a:r>
              <a:rPr lang="en-US" i="0" dirty="0" smtClean="0"/>
              <a:t>T</a:t>
            </a:r>
            <a:r>
              <a:rPr i="0" dirty="0" smtClean="0"/>
              <a:t>he </a:t>
            </a:r>
            <a:r>
              <a:rPr lang="en-US" i="0" dirty="0" smtClean="0"/>
              <a:t>t</a:t>
            </a:r>
            <a:r>
              <a:rPr i="0" dirty="0" smtClean="0"/>
              <a:t>ransponder</a:t>
            </a:r>
            <a:r>
              <a:rPr lang="en-US" i="0" dirty="0" smtClean="0"/>
              <a:t>/encoder</a:t>
            </a:r>
            <a:r>
              <a:rPr i="0" dirty="0" smtClean="0"/>
              <a:t> </a:t>
            </a:r>
            <a:r>
              <a:rPr i="0" dirty="0"/>
              <a:t>and static system </a:t>
            </a:r>
            <a:r>
              <a:rPr lang="en-US" i="0" dirty="0" smtClean="0"/>
              <a:t>is</a:t>
            </a:r>
            <a:r>
              <a:rPr lang="en-US" i="0" baseline="0" dirty="0" smtClean="0"/>
              <a:t> usually </a:t>
            </a:r>
            <a:r>
              <a:rPr i="0" dirty="0" smtClean="0"/>
              <a:t>checked </a:t>
            </a:r>
            <a:r>
              <a:rPr i="0" dirty="0"/>
              <a:t>at the same time.  Remember, if you </a:t>
            </a:r>
            <a:r>
              <a:rPr lang="en-US" i="0" dirty="0" smtClean="0"/>
              <a:t>use the transponder system, </a:t>
            </a:r>
            <a:r>
              <a:rPr i="0" dirty="0" smtClean="0"/>
              <a:t> </a:t>
            </a:r>
            <a:r>
              <a:rPr i="0" dirty="0"/>
              <a:t>it </a:t>
            </a:r>
            <a:r>
              <a:rPr i="0" dirty="0" smtClean="0"/>
              <a:t>must </a:t>
            </a:r>
            <a:r>
              <a:rPr i="0" dirty="0"/>
              <a:t>be within </a:t>
            </a:r>
            <a:r>
              <a:rPr lang="en-US" i="0" dirty="0" smtClean="0"/>
              <a:t>the 24 month </a:t>
            </a:r>
            <a:r>
              <a:rPr i="0" dirty="0" smtClean="0"/>
              <a:t>inspection time frame. </a:t>
            </a:r>
            <a:endParaRPr lang="en-US" i="0" dirty="0" smtClean="0"/>
          </a:p>
          <a:p>
            <a:endParaRPr lang="en-US" i="0" dirty="0" smtClean="0"/>
          </a:p>
          <a:p>
            <a:r>
              <a:rPr i="0" dirty="0" smtClean="0"/>
              <a:t>Data</a:t>
            </a:r>
            <a:r>
              <a:rPr lang="en-US" i="0" dirty="0" smtClean="0"/>
              <a:t> </a:t>
            </a:r>
            <a:r>
              <a:rPr i="0" dirty="0" smtClean="0"/>
              <a:t>bases</a:t>
            </a:r>
            <a:r>
              <a:rPr lang="en-US" i="0" baseline="0" dirty="0" smtClean="0"/>
              <a:t> f</a:t>
            </a:r>
            <a:r>
              <a:rPr lang="en-US" i="0" dirty="0" smtClean="0"/>
              <a:t>or</a:t>
            </a:r>
            <a:r>
              <a:rPr i="0" dirty="0" smtClean="0"/>
              <a:t> GPS</a:t>
            </a:r>
            <a:r>
              <a:rPr lang="en-US" i="0" dirty="0" smtClean="0"/>
              <a:t>‘s,</a:t>
            </a:r>
            <a:r>
              <a:rPr i="0" dirty="0" smtClean="0"/>
              <a:t> </a:t>
            </a:r>
            <a:r>
              <a:rPr i="0" dirty="0"/>
              <a:t>if dash </a:t>
            </a:r>
            <a:r>
              <a:rPr i="0" dirty="0" smtClean="0"/>
              <a:t>mounted</a:t>
            </a:r>
            <a:r>
              <a:rPr lang="en-US" i="0" dirty="0" smtClean="0"/>
              <a:t>,</a:t>
            </a:r>
            <a:r>
              <a:rPr i="0" dirty="0" smtClean="0"/>
              <a:t> </a:t>
            </a:r>
            <a:r>
              <a:rPr i="0" dirty="0"/>
              <a:t>can be updated </a:t>
            </a:r>
            <a:r>
              <a:rPr i="0" dirty="0" smtClean="0"/>
              <a:t>by </a:t>
            </a:r>
            <a:r>
              <a:rPr i="0" dirty="0"/>
              <a:t>the pilot </a:t>
            </a:r>
            <a:r>
              <a:rPr lang="en-US" i="0" dirty="0" smtClean="0"/>
              <a:t>but </a:t>
            </a:r>
            <a:r>
              <a:rPr i="0" dirty="0" smtClean="0"/>
              <a:t>must </a:t>
            </a:r>
            <a:r>
              <a:rPr i="0" dirty="0"/>
              <a:t>be </a:t>
            </a:r>
            <a:r>
              <a:rPr i="0" dirty="0" smtClean="0"/>
              <a:t>tested </a:t>
            </a:r>
            <a:r>
              <a:rPr i="0" dirty="0"/>
              <a:t>and signed off in the </a:t>
            </a:r>
            <a:r>
              <a:rPr i="0" dirty="0" smtClean="0"/>
              <a:t>aircraft </a:t>
            </a:r>
            <a:r>
              <a:rPr i="0" dirty="0"/>
              <a:t>records before flight. If  you only use the GPS as a back </a:t>
            </a:r>
            <a:r>
              <a:rPr i="0" dirty="0" smtClean="0"/>
              <a:t>up</a:t>
            </a:r>
            <a:r>
              <a:rPr lang="en-US" i="0" dirty="0" smtClean="0"/>
              <a:t>,</a:t>
            </a:r>
            <a:r>
              <a:rPr i="0" dirty="0" smtClean="0"/>
              <a:t> </a:t>
            </a:r>
            <a:r>
              <a:rPr i="0" dirty="0"/>
              <a:t>then you need to use current </a:t>
            </a:r>
            <a:r>
              <a:rPr i="0" dirty="0" smtClean="0"/>
              <a:t>charts f</a:t>
            </a:r>
            <a:r>
              <a:rPr lang="en-US" i="0" dirty="0" smtClean="0"/>
              <a:t>or</a:t>
            </a:r>
            <a:r>
              <a:rPr i="0" dirty="0" smtClean="0"/>
              <a:t> </a:t>
            </a:r>
            <a:r>
              <a:rPr i="0" dirty="0"/>
              <a:t>all flight planning and </a:t>
            </a:r>
            <a:r>
              <a:rPr i="0" dirty="0" smtClean="0"/>
              <a:t>navigation.</a:t>
            </a:r>
            <a:endParaRPr lang="en-US" i="0" dirty="0" smtClean="0"/>
          </a:p>
          <a:p>
            <a:endParaRPr lang="en-US" dirty="0" smtClean="0"/>
          </a:p>
          <a:p>
            <a:r>
              <a:rPr lang="en-US" b="1" dirty="0" smtClean="0"/>
              <a:t>Next Slide</a:t>
            </a:r>
            <a:endParaRPr b="1" dirty="0"/>
          </a:p>
        </p:txBody>
      </p:sp>
    </p:spTree>
    <p:extLst>
      <p:ext uri="{BB962C8B-B14F-4D97-AF65-F5344CB8AC3E}">
        <p14:creationId xmlns:p14="http://schemas.microsoft.com/office/powerpoint/2010/main" val="26273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r>
              <a:rPr i="0" dirty="0" smtClean="0"/>
              <a:t>ADs </a:t>
            </a:r>
            <a:r>
              <a:rPr i="0" dirty="0"/>
              <a:t>have a way of slipping by owners  and pilots because they may not  have been due at the time of the  Annual or 100 inspection. Some  owner/operators will request not  to accomplish an AD prior to it  being due, so , they basically set </a:t>
            </a:r>
            <a:r>
              <a:rPr i="0" dirty="0" smtClean="0"/>
              <a:t>themselves </a:t>
            </a:r>
            <a:r>
              <a:rPr i="0" dirty="0"/>
              <a:t>up for a “</a:t>
            </a:r>
            <a:r>
              <a:rPr i="0" dirty="0" err="1"/>
              <a:t>Gotcha</a:t>
            </a:r>
            <a:r>
              <a:rPr i="0" dirty="0"/>
              <a:t>” to </a:t>
            </a:r>
            <a:r>
              <a:rPr i="0" dirty="0" smtClean="0"/>
              <a:t>themselves</a:t>
            </a:r>
            <a:r>
              <a:rPr i="0" dirty="0"/>
              <a:t>. Including ELT  batteries', transponder checks,  and a required AD note later in  the year etc. KNOW BEFORE  YOU </a:t>
            </a:r>
            <a:r>
              <a:rPr i="0" dirty="0" smtClean="0"/>
              <a:t>GO!</a:t>
            </a:r>
            <a:r>
              <a:rPr lang="en-US" i="0" baseline="0" dirty="0" smtClean="0"/>
              <a:t> </a:t>
            </a:r>
            <a:r>
              <a:rPr i="0" dirty="0" smtClean="0"/>
              <a:t>This </a:t>
            </a:r>
            <a:r>
              <a:rPr i="0" dirty="0"/>
              <a:t>is </a:t>
            </a:r>
            <a:r>
              <a:rPr i="0" dirty="0" smtClean="0"/>
              <a:t>another </a:t>
            </a:r>
            <a:r>
              <a:rPr i="0" dirty="0"/>
              <a:t>reason to have a good </a:t>
            </a:r>
            <a:r>
              <a:rPr i="0" dirty="0" smtClean="0"/>
              <a:t>status </a:t>
            </a:r>
            <a:r>
              <a:rPr i="0" dirty="0"/>
              <a:t>sheet to go inside the  aircraft. Discuss the sheet with </a:t>
            </a:r>
            <a:r>
              <a:rPr i="0" dirty="0" smtClean="0"/>
              <a:t>the </a:t>
            </a:r>
            <a:r>
              <a:rPr i="0" dirty="0"/>
              <a:t>mechanic. </a:t>
            </a:r>
            <a:endParaRPr lang="en-US" i="0" dirty="0" smtClean="0"/>
          </a:p>
          <a:p>
            <a:endParaRPr lang="en-US" i="1" dirty="0" smtClean="0"/>
          </a:p>
          <a:p>
            <a:r>
              <a:rPr lang="en-US" b="1" i="1" dirty="0" smtClean="0"/>
              <a:t>Background (Optional):</a:t>
            </a:r>
          </a:p>
          <a:p>
            <a:endParaRPr lang="en-US" i="1" dirty="0" smtClean="0"/>
          </a:p>
          <a:p>
            <a:r>
              <a:rPr lang="en-US" i="1" dirty="0" smtClean="0"/>
              <a:t>The mechanic </a:t>
            </a:r>
            <a:r>
              <a:rPr lang="en-US" b="1" i="1" dirty="0" smtClean="0"/>
              <a:t>should</a:t>
            </a:r>
            <a:r>
              <a:rPr lang="en-US" b="0" i="1" dirty="0" smtClean="0"/>
              <a:t> repair or replace any part</a:t>
            </a:r>
            <a:r>
              <a:rPr lang="en-US" b="0" i="1" baseline="0" dirty="0" smtClean="0"/>
              <a:t> that may not meet minimum standards before the next inspection.  Many times the owner/operator will want to take all inspections out to the actual service times.  The mechanic should provide the owner/operator a list of inspection items that will come due before the next required inspection.  Many times in GA the owner/operator will not authorized the replacement of a part which, in reality, is still airworthy but will expire within the next inspection cycle.  </a:t>
            </a:r>
          </a:p>
          <a:p>
            <a:endParaRPr lang="en-US" b="0" i="1" baseline="0" dirty="0" smtClean="0"/>
          </a:p>
          <a:p>
            <a:r>
              <a:rPr lang="en-US" b="0" i="1" baseline="0" dirty="0" smtClean="0"/>
              <a:t>Overdue ADs are the responsibility of the Owner/Operator.  This does not absolve the mechanics responsibility to do due diligence in researching AD of the whole aircraft.  The aircraft owner relies on the expertise of the mechanic to ensure the aircraft is airworthy.</a:t>
            </a:r>
          </a:p>
          <a:p>
            <a:endParaRPr lang="en-US" b="0" i="1" baseline="0" dirty="0" smtClean="0"/>
          </a:p>
          <a:p>
            <a:r>
              <a:rPr lang="en-US" b="0" i="1" baseline="0" dirty="0" smtClean="0"/>
              <a:t>AD notes on ELTs are frequently missed and the installation of the ELT is not checked for security.  If the ELT is not secure it will dislodge and be useless in the event of a crash.  Many ELTs were installed with Velcro,  Velcro will degrade with time and temperature extremes making it unusable.  The Velcro must be checked and replaced if this degrading has occurred.</a:t>
            </a:r>
          </a:p>
          <a:p>
            <a:endParaRPr lang="en-US" b="0" i="1" baseline="0" dirty="0" smtClean="0"/>
          </a:p>
          <a:p>
            <a:r>
              <a:rPr lang="en-US" b="0" i="1" baseline="0" dirty="0" smtClean="0"/>
              <a:t>The maintenance and inspection of an aircraft is a team project.  The mechanic must have the integrity to properly inspect and repair the aircraft, and the pilot must take the time to do a thorough preflight inspection of the aircraft with the mechanic to indicate what work was accomplished and what work will need to be done before the next inspection.  This communication is essential to the safe operation of the aircraft.  </a:t>
            </a:r>
          </a:p>
          <a:p>
            <a:endParaRPr lang="en-US" b="0" baseline="0" dirty="0" smtClean="0"/>
          </a:p>
          <a:p>
            <a:r>
              <a:rPr lang="en-US" b="1" dirty="0" smtClean="0"/>
              <a:t>Next Slide</a:t>
            </a:r>
          </a:p>
          <a:p>
            <a:endParaRPr dirty="0"/>
          </a:p>
        </p:txBody>
      </p:sp>
    </p:spTree>
    <p:extLst>
      <p:ext uri="{BB962C8B-B14F-4D97-AF65-F5344CB8AC3E}">
        <p14:creationId xmlns:p14="http://schemas.microsoft.com/office/powerpoint/2010/main" val="2818276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47500" lnSpcReduction="20000"/>
          </a:bodyPr>
          <a:lstStyle/>
          <a:p>
            <a:r>
              <a:rPr i="0" dirty="0" smtClean="0"/>
              <a:t>See </a:t>
            </a:r>
            <a:r>
              <a:rPr i="0" dirty="0"/>
              <a:t>what was accomplished during the </a:t>
            </a:r>
            <a:r>
              <a:rPr i="0" dirty="0" smtClean="0"/>
              <a:t>last </a:t>
            </a:r>
            <a:r>
              <a:rPr i="0" dirty="0"/>
              <a:t>scheduled maintenance.  Review the </a:t>
            </a:r>
            <a:r>
              <a:rPr lang="en-US" i="0" dirty="0" smtClean="0"/>
              <a:t>mechanic’s maintenance records</a:t>
            </a:r>
            <a:r>
              <a:rPr i="0" dirty="0" smtClean="0"/>
              <a:t>.  </a:t>
            </a:r>
            <a:r>
              <a:rPr i="0" dirty="0"/>
              <a:t>Verify inspection covers </a:t>
            </a:r>
            <a:r>
              <a:rPr lang="en-US" i="0" dirty="0" smtClean="0"/>
              <a:t>are secured</a:t>
            </a:r>
            <a:r>
              <a:rPr lang="en-US" i="0" dirty="0" smtClean="0">
                <a:solidFill>
                  <a:srgbClr val="FF0000"/>
                </a:solidFill>
              </a:rPr>
              <a:t>.  </a:t>
            </a:r>
            <a:r>
              <a:rPr lang="en-US" i="0" dirty="0" smtClean="0">
                <a:solidFill>
                  <a:srgbClr val="C00000"/>
                </a:solidFill>
              </a:rPr>
              <a:t>Check for correct and unimpeded flight control surface deflections.</a:t>
            </a:r>
            <a:endParaRPr i="0" dirty="0">
              <a:solidFill>
                <a:srgbClr val="C00000"/>
              </a:solidFill>
            </a:endParaRPr>
          </a:p>
          <a:p>
            <a:endParaRPr lang="en-US" i="1" dirty="0" smtClean="0"/>
          </a:p>
          <a:p>
            <a:r>
              <a:rPr lang="en-US" b="1" i="1" dirty="0" smtClean="0"/>
              <a:t>Background</a:t>
            </a:r>
            <a:r>
              <a:rPr lang="en-US" b="1" i="1" baseline="0" dirty="0" smtClean="0"/>
              <a:t> </a:t>
            </a:r>
            <a:r>
              <a:rPr lang="en-US" b="1" i="1" dirty="0" smtClean="0"/>
              <a:t>(Optional</a:t>
            </a:r>
            <a:r>
              <a:rPr lang="en-US" i="1" dirty="0" smtClean="0"/>
              <a:t>):</a:t>
            </a:r>
          </a:p>
          <a:p>
            <a:endParaRPr lang="en-US" sz="1200" i="1" kern="1200" dirty="0" smtClean="0">
              <a:solidFill>
                <a:srgbClr val="FF0000"/>
              </a:solidFill>
              <a:latin typeface="+mn-lt"/>
              <a:ea typeface="+mn-ea"/>
              <a:cs typeface="+mn-cs"/>
            </a:endParaRPr>
          </a:p>
          <a:p>
            <a:r>
              <a:rPr i="1" dirty="0" smtClean="0"/>
              <a:t>Seat </a:t>
            </a:r>
            <a:r>
              <a:rPr i="1" dirty="0"/>
              <a:t>Belt maintenance – Rail Stops in  place</a:t>
            </a:r>
          </a:p>
          <a:p>
            <a:r>
              <a:rPr i="1" dirty="0"/>
              <a:t>Cessna Seat Rail AD 2011-10-09  (New) Do you remember why this  was made effective?</a:t>
            </a:r>
          </a:p>
          <a:p>
            <a:r>
              <a:rPr i="1" dirty="0"/>
              <a:t>Better to find out that the cables are  backwards on the ground during  the preflight than during your  take-off roll?</a:t>
            </a:r>
          </a:p>
          <a:p>
            <a:r>
              <a:rPr i="1" dirty="0"/>
              <a:t>Auto-Pilot users – At what minimum  altitude should you </a:t>
            </a:r>
            <a:r>
              <a:rPr lang="en-US" i="1" dirty="0" smtClean="0"/>
              <a:t>be </a:t>
            </a:r>
            <a:r>
              <a:rPr i="1" dirty="0" smtClean="0"/>
              <a:t>at </a:t>
            </a:r>
            <a:r>
              <a:rPr i="1" dirty="0"/>
              <a:t>before </a:t>
            </a:r>
            <a:r>
              <a:rPr i="1" dirty="0" smtClean="0"/>
              <a:t>turning </a:t>
            </a:r>
            <a:r>
              <a:rPr i="1" dirty="0"/>
              <a:t>on your auto-pilot  system? Did you test it during  run-up procedures? Was the  aircraft test flown after return to  service by the maintenance  shop? All systems verified to  work properly? Are your controls  really free and have correct  movement or did you just say  that to complete the checklist</a:t>
            </a:r>
            <a:r>
              <a:rPr i="1" dirty="0" smtClean="0"/>
              <a:t>?</a:t>
            </a:r>
            <a:endParaRPr lang="en-US" i="1" dirty="0" smtClean="0"/>
          </a:p>
          <a:p>
            <a:endParaRPr lang="en-US" i="1" dirty="0" smtClean="0"/>
          </a:p>
          <a:p>
            <a:pPr marL="755650" lvl="1" indent="-285750">
              <a:lnSpc>
                <a:spcPct val="100000"/>
              </a:lnSpc>
              <a:spcBef>
                <a:spcPts val="575"/>
              </a:spcBef>
              <a:buFont typeface="Arial"/>
              <a:buChar char="–"/>
              <a:tabLst>
                <a:tab pos="755650" algn="l"/>
              </a:tabLst>
            </a:pPr>
            <a:r>
              <a:rPr lang="en-US" sz="2200" b="1" i="1" spc="-5" dirty="0" smtClean="0">
                <a:latin typeface="Arial"/>
                <a:cs typeface="Arial"/>
              </a:rPr>
              <a:t>Seats </a:t>
            </a:r>
            <a:endParaRPr lang="en-US" sz="2200" b="1" i="1" dirty="0" smtClean="0">
              <a:latin typeface="Arial"/>
              <a:cs typeface="Arial"/>
            </a:endParaRPr>
          </a:p>
          <a:p>
            <a:pPr marL="1270000" lvl="2" indent="-342900">
              <a:spcBef>
                <a:spcPts val="575"/>
              </a:spcBef>
              <a:buFont typeface="Arial" panose="020B0604020202020204" pitchFamily="34" charset="0"/>
              <a:buChar char="•"/>
              <a:tabLst>
                <a:tab pos="755650" algn="l"/>
              </a:tabLst>
            </a:pPr>
            <a:r>
              <a:rPr lang="en-US" sz="2200" i="1" spc="-5" dirty="0" smtClean="0">
                <a:latin typeface="Arial"/>
                <a:cs typeface="Arial"/>
              </a:rPr>
              <a:t>Seat stops reinstalled? Correct</a:t>
            </a:r>
            <a:r>
              <a:rPr lang="en-US" sz="2200" i="1" spc="40" dirty="0" smtClean="0">
                <a:latin typeface="Arial"/>
                <a:cs typeface="Arial"/>
              </a:rPr>
              <a:t> </a:t>
            </a:r>
            <a:r>
              <a:rPr lang="en-US" sz="2200" i="1" spc="-5" dirty="0" smtClean="0">
                <a:latin typeface="Arial"/>
                <a:cs typeface="Arial"/>
              </a:rPr>
              <a:t>ones?</a:t>
            </a:r>
            <a:endParaRPr lang="en-US" sz="2200" i="1" dirty="0" smtClean="0">
              <a:latin typeface="Arial"/>
              <a:cs typeface="Arial"/>
            </a:endParaRPr>
          </a:p>
          <a:p>
            <a:pPr marL="1270000" lvl="2" indent="-342900">
              <a:spcBef>
                <a:spcPts val="575"/>
              </a:spcBef>
              <a:buFont typeface="Arial" panose="020B0604020202020204" pitchFamily="34" charset="0"/>
              <a:buChar char="•"/>
              <a:tabLst>
                <a:tab pos="755650" algn="l"/>
              </a:tabLst>
            </a:pPr>
            <a:r>
              <a:rPr lang="en-US" sz="2200" i="1" spc="-5" dirty="0" smtClean="0">
                <a:latin typeface="Arial"/>
                <a:cs typeface="Arial"/>
              </a:rPr>
              <a:t>If reupholstered, was the AD complied</a:t>
            </a:r>
            <a:r>
              <a:rPr lang="en-US" sz="2200" i="1" spc="-155" dirty="0" smtClean="0">
                <a:latin typeface="Arial"/>
                <a:cs typeface="Arial"/>
              </a:rPr>
              <a:t> </a:t>
            </a:r>
            <a:r>
              <a:rPr lang="en-US" sz="2200" i="1" spc="-5" dirty="0" smtClean="0">
                <a:latin typeface="Arial"/>
                <a:cs typeface="Arial"/>
              </a:rPr>
              <a:t>with? Are there burn certification documentation.</a:t>
            </a:r>
            <a:endParaRPr lang="en-US" sz="2200" i="1" dirty="0" smtClean="0">
              <a:latin typeface="Arial"/>
              <a:cs typeface="Arial"/>
            </a:endParaRPr>
          </a:p>
          <a:p>
            <a:pPr marL="755650" marR="5080" lvl="1" indent="-285750">
              <a:lnSpc>
                <a:spcPct val="100000"/>
              </a:lnSpc>
              <a:spcBef>
                <a:spcPts val="565"/>
              </a:spcBef>
              <a:buFont typeface="Arial"/>
              <a:buChar char="–"/>
              <a:tabLst>
                <a:tab pos="755650" algn="l"/>
              </a:tabLst>
            </a:pPr>
            <a:r>
              <a:rPr lang="en-US" sz="2200" b="1" i="1" spc="-5" dirty="0" smtClean="0">
                <a:latin typeface="Arial"/>
                <a:cs typeface="Arial"/>
              </a:rPr>
              <a:t>Control Cables installed correctly </a:t>
            </a:r>
            <a:r>
              <a:rPr lang="en-US" sz="2200" i="1" spc="-5" dirty="0" smtClean="0">
                <a:latin typeface="Arial"/>
                <a:cs typeface="Arial"/>
              </a:rPr>
              <a:t>(even </a:t>
            </a:r>
            <a:r>
              <a:rPr lang="en-US" sz="2200" i="1" dirty="0" smtClean="0">
                <a:latin typeface="Arial"/>
                <a:cs typeface="Arial"/>
              </a:rPr>
              <a:t>if </a:t>
            </a:r>
            <a:r>
              <a:rPr lang="en-US" sz="2200" i="1" spc="-5" dirty="0" smtClean="0">
                <a:latin typeface="Arial"/>
                <a:cs typeface="Arial"/>
              </a:rPr>
              <a:t>they did  not work specifically on the control</a:t>
            </a:r>
            <a:r>
              <a:rPr lang="en-US" sz="2200" i="1" spc="45" dirty="0" smtClean="0">
                <a:latin typeface="Arial"/>
                <a:cs typeface="Arial"/>
              </a:rPr>
              <a:t> </a:t>
            </a:r>
            <a:r>
              <a:rPr lang="en-US" sz="2200" i="1" spc="-5" dirty="0" smtClean="0">
                <a:latin typeface="Arial"/>
                <a:cs typeface="Arial"/>
              </a:rPr>
              <a:t>system), </a:t>
            </a:r>
            <a:r>
              <a:rPr lang="en-US" sz="2200" b="1" i="1" spc="-5" dirty="0" smtClean="0">
                <a:latin typeface="Arial"/>
                <a:cs typeface="Arial"/>
              </a:rPr>
              <a:t>need to check:</a:t>
            </a:r>
            <a:endParaRPr lang="en-US" sz="2200" i="1" dirty="0" smtClean="0">
              <a:latin typeface="Arial"/>
              <a:cs typeface="Arial"/>
            </a:endParaRPr>
          </a:p>
          <a:p>
            <a:pPr marL="1155700" lvl="2" indent="-228600">
              <a:lnSpc>
                <a:spcPct val="100000"/>
              </a:lnSpc>
              <a:spcBef>
                <a:spcPts val="484"/>
              </a:spcBef>
              <a:buChar char="•"/>
              <a:tabLst>
                <a:tab pos="1155065" algn="l"/>
                <a:tab pos="1156335" algn="l"/>
              </a:tabLst>
            </a:pPr>
            <a:r>
              <a:rPr lang="en-US" sz="2200" i="1" spc="-20" dirty="0" smtClean="0">
                <a:latin typeface="Arial"/>
                <a:cs typeface="Arial"/>
              </a:rPr>
              <a:t>Trim</a:t>
            </a:r>
            <a:endParaRPr lang="en-US" sz="2200" i="1" dirty="0" smtClean="0">
              <a:latin typeface="Arial"/>
              <a:cs typeface="Arial"/>
            </a:endParaRPr>
          </a:p>
          <a:p>
            <a:pPr marL="1155700" lvl="2" indent="-228600">
              <a:lnSpc>
                <a:spcPct val="100000"/>
              </a:lnSpc>
              <a:spcBef>
                <a:spcPts val="475"/>
              </a:spcBef>
              <a:buChar char="•"/>
              <a:tabLst>
                <a:tab pos="1155065" algn="l"/>
                <a:tab pos="1156335" algn="l"/>
              </a:tabLst>
            </a:pPr>
            <a:r>
              <a:rPr lang="en-US" sz="2200" i="1" spc="-5" dirty="0" smtClean="0">
                <a:latin typeface="Arial"/>
                <a:cs typeface="Arial"/>
              </a:rPr>
              <a:t>Elevator/ailerons/flaps - visually</a:t>
            </a:r>
            <a:endParaRPr lang="en-US" sz="2200" i="1" dirty="0" smtClean="0">
              <a:latin typeface="Arial"/>
              <a:cs typeface="Arial"/>
            </a:endParaRPr>
          </a:p>
          <a:p>
            <a:pPr marL="1155700" lvl="2" indent="-228600">
              <a:lnSpc>
                <a:spcPct val="100000"/>
              </a:lnSpc>
              <a:spcBef>
                <a:spcPts val="475"/>
              </a:spcBef>
              <a:buChar char="•"/>
              <a:tabLst>
                <a:tab pos="1155065" algn="l"/>
                <a:tab pos="1156335" algn="l"/>
              </a:tabLst>
            </a:pPr>
            <a:r>
              <a:rPr lang="en-US" sz="2200" i="1" spc="-5" dirty="0" smtClean="0">
                <a:latin typeface="Arial"/>
                <a:cs typeface="Arial"/>
              </a:rPr>
              <a:t>Autopilot System</a:t>
            </a:r>
            <a:endParaRPr lang="en-US" sz="2200" i="1" dirty="0" smtClean="0">
              <a:latin typeface="Arial"/>
              <a:cs typeface="Arial"/>
            </a:endParaRPr>
          </a:p>
          <a:p>
            <a:pPr marL="755015" lvl="1" indent="-285115">
              <a:lnSpc>
                <a:spcPct val="100000"/>
              </a:lnSpc>
              <a:spcBef>
                <a:spcPts val="565"/>
              </a:spcBef>
              <a:buFont typeface="Arial"/>
              <a:buChar char="–"/>
              <a:tabLst>
                <a:tab pos="755650" algn="l"/>
              </a:tabLst>
            </a:pPr>
            <a:r>
              <a:rPr lang="en-US" sz="2200" b="1" i="1" spc="-5" dirty="0" smtClean="0">
                <a:latin typeface="Arial"/>
                <a:cs typeface="Arial"/>
              </a:rPr>
              <a:t>If interiors</a:t>
            </a:r>
            <a:r>
              <a:rPr lang="en-US" sz="2200" b="1" i="1" spc="-85" dirty="0" smtClean="0">
                <a:latin typeface="Arial"/>
                <a:cs typeface="Arial"/>
              </a:rPr>
              <a:t> </a:t>
            </a:r>
            <a:r>
              <a:rPr lang="en-US" sz="2200" b="1" i="1" spc="-5" dirty="0" smtClean="0">
                <a:latin typeface="Arial"/>
                <a:cs typeface="Arial"/>
              </a:rPr>
              <a:t>removed and reinstalled, check</a:t>
            </a:r>
            <a:endParaRPr lang="en-US" sz="2200" i="1" dirty="0" smtClean="0">
              <a:latin typeface="Arial"/>
              <a:cs typeface="Arial"/>
            </a:endParaRPr>
          </a:p>
          <a:p>
            <a:pPr marL="1155700" marR="687705" lvl="2" indent="-228600">
              <a:lnSpc>
                <a:spcPct val="100000"/>
              </a:lnSpc>
              <a:spcBef>
                <a:spcPts val="490"/>
              </a:spcBef>
              <a:buChar char="•"/>
              <a:tabLst>
                <a:tab pos="1155065" algn="l"/>
                <a:tab pos="1156335" algn="l"/>
              </a:tabLst>
            </a:pPr>
            <a:r>
              <a:rPr lang="en-US" sz="2200" i="1" spc="-5" dirty="0" smtClean="0">
                <a:latin typeface="Arial"/>
                <a:cs typeface="Arial"/>
              </a:rPr>
              <a:t>Screws missing resulting in improper fit, jammed  controls, seats not gliding freely </a:t>
            </a:r>
            <a:r>
              <a:rPr lang="en-US" sz="2400" i="1" spc="-5" dirty="0" smtClean="0">
                <a:latin typeface="Arial"/>
                <a:cs typeface="Arial"/>
              </a:rPr>
              <a:t>on tracks?  Were the proper length</a:t>
            </a:r>
            <a:r>
              <a:rPr lang="en-US" sz="2400" i="1" spc="-5" baseline="0" dirty="0" smtClean="0">
                <a:latin typeface="Arial"/>
                <a:cs typeface="Arial"/>
              </a:rPr>
              <a:t> screws installed.  Are they mismatched?</a:t>
            </a:r>
          </a:p>
          <a:p>
            <a:pPr marL="469900" marR="687705" lvl="1" indent="0">
              <a:lnSpc>
                <a:spcPct val="100000"/>
              </a:lnSpc>
              <a:spcBef>
                <a:spcPts val="490"/>
              </a:spcBef>
              <a:buNone/>
              <a:tabLst>
                <a:tab pos="1155065" algn="l"/>
                <a:tab pos="1156335" algn="l"/>
              </a:tabLst>
            </a:pPr>
            <a:endParaRPr lang="en-US" sz="2400" spc="-5" baseline="0" dirty="0" smtClean="0">
              <a:latin typeface="Arial"/>
              <a:cs typeface="Arial"/>
            </a:endParaRPr>
          </a:p>
          <a:p>
            <a:pPr marL="469900" marR="687705" lvl="1" indent="0">
              <a:lnSpc>
                <a:spcPct val="100000"/>
              </a:lnSpc>
              <a:spcBef>
                <a:spcPts val="490"/>
              </a:spcBef>
              <a:buNone/>
              <a:tabLst>
                <a:tab pos="1155065" algn="l"/>
                <a:tab pos="1156335" algn="l"/>
              </a:tabLst>
            </a:pPr>
            <a:r>
              <a:rPr lang="en-US" sz="2400" b="1" dirty="0" smtClean="0">
                <a:latin typeface="Arial"/>
                <a:cs typeface="Arial"/>
              </a:rPr>
              <a:t>Next Slide</a:t>
            </a:r>
          </a:p>
          <a:p>
            <a:endParaRPr dirty="0"/>
          </a:p>
        </p:txBody>
      </p:sp>
    </p:spTree>
    <p:extLst>
      <p:ext uri="{BB962C8B-B14F-4D97-AF65-F5344CB8AC3E}">
        <p14:creationId xmlns:p14="http://schemas.microsoft.com/office/powerpoint/2010/main" val="43251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endParaRPr dirty="0"/>
          </a:p>
          <a:p>
            <a:r>
              <a:rPr b="0" i="0" dirty="0" smtClean="0"/>
              <a:t>M</a:t>
            </a:r>
            <a:r>
              <a:rPr i="0" dirty="0" smtClean="0"/>
              <a:t>ost </a:t>
            </a:r>
            <a:r>
              <a:rPr lang="en-US" i="0" dirty="0" smtClean="0"/>
              <a:t>owner</a:t>
            </a:r>
            <a:r>
              <a:rPr i="0" dirty="0" smtClean="0"/>
              <a:t>s </a:t>
            </a:r>
            <a:r>
              <a:rPr i="0" dirty="0"/>
              <a:t>do not </a:t>
            </a:r>
            <a:r>
              <a:rPr lang="en-US" i="0" dirty="0" smtClean="0"/>
              <a:t>conduct</a:t>
            </a:r>
            <a:r>
              <a:rPr i="0" dirty="0" smtClean="0"/>
              <a:t> </a:t>
            </a:r>
            <a:r>
              <a:rPr i="0" dirty="0"/>
              <a:t>their own </a:t>
            </a:r>
            <a:r>
              <a:rPr i="0" dirty="0" smtClean="0"/>
              <a:t>maintenance.</a:t>
            </a:r>
            <a:r>
              <a:rPr lang="en-US" i="0" dirty="0" smtClean="0"/>
              <a:t> </a:t>
            </a:r>
            <a:r>
              <a:rPr i="0" dirty="0" smtClean="0"/>
              <a:t> </a:t>
            </a:r>
            <a:r>
              <a:rPr i="0" dirty="0"/>
              <a:t>Good communication </a:t>
            </a:r>
            <a:r>
              <a:rPr i="0" dirty="0" smtClean="0"/>
              <a:t>skills </a:t>
            </a:r>
            <a:r>
              <a:rPr i="0" dirty="0"/>
              <a:t>and constant contact </a:t>
            </a:r>
            <a:r>
              <a:rPr i="0" dirty="0" smtClean="0"/>
              <a:t>with </a:t>
            </a:r>
            <a:r>
              <a:rPr i="0" dirty="0"/>
              <a:t>the maintenance shop is a </a:t>
            </a:r>
            <a:r>
              <a:rPr i="0" dirty="0" smtClean="0"/>
              <a:t>must</a:t>
            </a:r>
            <a:r>
              <a:rPr lang="en-US" i="0" dirty="0" smtClean="0"/>
              <a:t>!</a:t>
            </a:r>
            <a:r>
              <a:rPr i="0" dirty="0" smtClean="0"/>
              <a:t> </a:t>
            </a:r>
            <a:endParaRPr lang="en-US" i="0" dirty="0" smtClean="0"/>
          </a:p>
          <a:p>
            <a:endParaRPr lang="en-US" i="1" dirty="0" smtClean="0"/>
          </a:p>
          <a:p>
            <a:r>
              <a:rPr lang="en-US" b="1" i="1" dirty="0" smtClean="0"/>
              <a:t>Background (Optional):</a:t>
            </a:r>
          </a:p>
          <a:p>
            <a:endParaRPr lang="en-US" b="0" i="1" dirty="0" smtClean="0"/>
          </a:p>
          <a:p>
            <a:r>
              <a:rPr lang="en-US" b="1" i="1" dirty="0" smtClean="0"/>
              <a:t>Aircraft Altered- </a:t>
            </a:r>
            <a:r>
              <a:rPr lang="en-US" i="1" dirty="0" smtClean="0"/>
              <a:t>Discuss the required out-come of the alteration with your  mechanic. Do not just accept that the work was accomplished  “NOW PAY ME”. Don’t just let the maintenance shop leave the logs,</a:t>
            </a:r>
            <a:r>
              <a:rPr lang="en-US" i="1" baseline="0" dirty="0" smtClean="0"/>
              <a:t> </a:t>
            </a:r>
            <a:r>
              <a:rPr lang="en-US" i="1" dirty="0" smtClean="0"/>
              <a:t>expect you or someone else to just pick up the logbooks, pay the  bill, and fly away.</a:t>
            </a:r>
          </a:p>
          <a:p>
            <a:r>
              <a:rPr lang="en-US" i="1" baseline="0" dirty="0" smtClean="0"/>
              <a:t>     </a:t>
            </a:r>
            <a:r>
              <a:rPr lang="en-US" b="1" i="1" dirty="0" smtClean="0"/>
              <a:t>Considerations:</a:t>
            </a:r>
          </a:p>
          <a:p>
            <a:pPr marL="927100" indent="-342900">
              <a:lnSpc>
                <a:spcPct val="100000"/>
              </a:lnSpc>
              <a:spcBef>
                <a:spcPts val="585"/>
              </a:spcBef>
              <a:buFont typeface="Wingdings" panose="05000000000000000000" pitchFamily="2" charset="2"/>
              <a:buChar char="§"/>
            </a:pPr>
            <a:r>
              <a:rPr lang="en-US" sz="1200" i="1" spc="-10" dirty="0" smtClean="0">
                <a:latin typeface="Arial"/>
                <a:cs typeface="Arial"/>
              </a:rPr>
              <a:t>Approval Basis?  Supplement</a:t>
            </a:r>
            <a:r>
              <a:rPr lang="en-US" sz="1200" i="1" spc="-10" baseline="0" dirty="0" smtClean="0">
                <a:latin typeface="Arial"/>
                <a:cs typeface="Arial"/>
              </a:rPr>
              <a:t>al Type Certificate (STC), Amended Type Certificate Data Sheet (TCDS), FAA Approved Service Bulletin/Letters (SB) (SL), Field Approval, etc.</a:t>
            </a:r>
            <a:endParaRPr lang="en-US" sz="1200" i="1" spc="-10" dirty="0" smtClean="0">
              <a:latin typeface="Arial"/>
              <a:cs typeface="Arial"/>
            </a:endParaRPr>
          </a:p>
          <a:p>
            <a:pPr marL="927100" marR="0" lvl="0" indent="-342900" algn="l" defTabSz="914400" rtl="0" eaLnBrk="1" fontAlgn="auto" latinLnBrk="0" hangingPunct="1">
              <a:lnSpc>
                <a:spcPct val="100000"/>
              </a:lnSpc>
              <a:spcBef>
                <a:spcPts val="585"/>
              </a:spcBef>
              <a:spcAft>
                <a:spcPts val="0"/>
              </a:spcAft>
              <a:buClrTx/>
              <a:buSzTx/>
              <a:buFont typeface="Wingdings" panose="05000000000000000000" pitchFamily="2" charset="2"/>
              <a:buChar char="§"/>
              <a:tabLst/>
              <a:defRPr/>
            </a:pPr>
            <a:r>
              <a:rPr lang="en-US" sz="1200" i="1" spc="-5" dirty="0" smtClean="0">
                <a:latin typeface="Arial"/>
                <a:cs typeface="Arial"/>
              </a:rPr>
              <a:t>Refit/Alteration Stacking-  Many times your</a:t>
            </a:r>
            <a:r>
              <a:rPr lang="en-US" sz="1200" i="1" spc="-5" baseline="0" dirty="0" smtClean="0">
                <a:latin typeface="Arial"/>
                <a:cs typeface="Arial"/>
              </a:rPr>
              <a:t> aircraft is configured different then the original </a:t>
            </a:r>
            <a:r>
              <a:rPr lang="en-US" sz="1200" i="1" spc="-5" baseline="0" dirty="0" err="1" smtClean="0">
                <a:latin typeface="Arial"/>
                <a:cs typeface="Arial"/>
              </a:rPr>
              <a:t>STC’d</a:t>
            </a:r>
            <a:r>
              <a:rPr lang="en-US" sz="1200" i="1" spc="-5" baseline="0" dirty="0" smtClean="0">
                <a:latin typeface="Arial"/>
                <a:cs typeface="Arial"/>
              </a:rPr>
              <a:t> or TCDS aircraft and the systems may not be compatible…</a:t>
            </a:r>
            <a:endParaRPr lang="en-US" sz="1200" i="1" dirty="0" smtClean="0">
              <a:latin typeface="Arial"/>
              <a:cs typeface="Arial"/>
            </a:endParaRPr>
          </a:p>
          <a:p>
            <a:pPr marL="927100" indent="-342900">
              <a:lnSpc>
                <a:spcPct val="100000"/>
              </a:lnSpc>
              <a:spcBef>
                <a:spcPts val="585"/>
              </a:spcBef>
              <a:buFont typeface="Wingdings" panose="05000000000000000000" pitchFamily="2" charset="2"/>
              <a:buChar char="§"/>
            </a:pPr>
            <a:r>
              <a:rPr lang="en-US" sz="1200" i="1" spc="-10" dirty="0" smtClean="0">
                <a:latin typeface="Arial"/>
                <a:cs typeface="Arial"/>
              </a:rPr>
              <a:t>ICA’s- Instructions for Continued Airworthiness… They are required for all major</a:t>
            </a:r>
            <a:r>
              <a:rPr lang="en-US" sz="1200" i="1" spc="-10" baseline="0" dirty="0" smtClean="0">
                <a:latin typeface="Arial"/>
                <a:cs typeface="Arial"/>
              </a:rPr>
              <a:t> alterations.  ICA’s include all required maintenance &amp; intervals…</a:t>
            </a:r>
          </a:p>
          <a:p>
            <a:pPr marL="927100" indent="-342900">
              <a:lnSpc>
                <a:spcPct val="100000"/>
              </a:lnSpc>
              <a:spcBef>
                <a:spcPts val="585"/>
              </a:spcBef>
              <a:buFont typeface="Wingdings" panose="05000000000000000000" pitchFamily="2" charset="2"/>
              <a:buChar char="§"/>
            </a:pPr>
            <a:r>
              <a:rPr lang="en-US" sz="1200" i="1" spc="-10" baseline="0" dirty="0" smtClean="0">
                <a:latin typeface="Arial"/>
                <a:cs typeface="Arial"/>
              </a:rPr>
              <a:t>AFM Supplement- Did alteration require a Supplement and was it installed in the AFM.  Furthermore, become familiar with emergency procedures in the Supplement..</a:t>
            </a:r>
          </a:p>
          <a:p>
            <a:pPr marL="927100" indent="-342900">
              <a:lnSpc>
                <a:spcPct val="100000"/>
              </a:lnSpc>
              <a:spcBef>
                <a:spcPts val="585"/>
              </a:spcBef>
              <a:buFont typeface="Wingdings" panose="05000000000000000000" pitchFamily="2" charset="2"/>
              <a:buChar char="§"/>
            </a:pPr>
            <a:r>
              <a:rPr lang="en-US" sz="1200" i="1" spc="-10" dirty="0" smtClean="0">
                <a:latin typeface="Arial"/>
                <a:cs typeface="Arial"/>
              </a:rPr>
              <a:t>Operating Handbooks- Many are required as part of the STC.</a:t>
            </a:r>
          </a:p>
          <a:p>
            <a:pPr marL="927100" indent="-342900">
              <a:lnSpc>
                <a:spcPct val="100000"/>
              </a:lnSpc>
              <a:spcBef>
                <a:spcPts val="585"/>
              </a:spcBef>
              <a:buFont typeface="Wingdings" panose="05000000000000000000" pitchFamily="2" charset="2"/>
              <a:buChar char="§"/>
            </a:pPr>
            <a:r>
              <a:rPr lang="en-US" sz="1200" i="1" spc="-10" dirty="0" smtClean="0">
                <a:latin typeface="Arial"/>
                <a:cs typeface="Arial"/>
              </a:rPr>
              <a:t>Weight </a:t>
            </a:r>
            <a:r>
              <a:rPr lang="en-US" sz="1200" i="1" dirty="0" smtClean="0">
                <a:latin typeface="Arial"/>
                <a:cs typeface="Arial"/>
              </a:rPr>
              <a:t>&amp; </a:t>
            </a:r>
            <a:r>
              <a:rPr lang="en-US" sz="1200" i="1" spc="-5" dirty="0" smtClean="0">
                <a:latin typeface="Arial"/>
                <a:cs typeface="Arial"/>
              </a:rPr>
              <a:t>Balance</a:t>
            </a:r>
            <a:r>
              <a:rPr lang="en-US" sz="1200" i="1" spc="-45" baseline="0" dirty="0" smtClean="0">
                <a:latin typeface="Arial"/>
                <a:cs typeface="Arial"/>
              </a:rPr>
              <a:t> updated?</a:t>
            </a:r>
            <a:endParaRPr lang="en-US" sz="1200" i="1" dirty="0" smtClean="0">
              <a:latin typeface="Arial"/>
              <a:cs typeface="Arial"/>
            </a:endParaRPr>
          </a:p>
          <a:p>
            <a:pPr marL="927100" indent="-342900">
              <a:lnSpc>
                <a:spcPct val="100000"/>
              </a:lnSpc>
              <a:spcBef>
                <a:spcPts val="575"/>
              </a:spcBef>
              <a:buFont typeface="Wingdings" panose="05000000000000000000" pitchFamily="2" charset="2"/>
              <a:buChar char="§"/>
            </a:pPr>
            <a:r>
              <a:rPr lang="en-US" sz="1200" i="1" spc="-5" dirty="0" smtClean="0">
                <a:latin typeface="Arial"/>
                <a:cs typeface="Arial"/>
              </a:rPr>
              <a:t>Equipment</a:t>
            </a:r>
            <a:r>
              <a:rPr lang="en-US" sz="1200" i="1" spc="-45" dirty="0" smtClean="0">
                <a:latin typeface="Arial"/>
                <a:cs typeface="Arial"/>
              </a:rPr>
              <a:t> </a:t>
            </a:r>
            <a:r>
              <a:rPr lang="en-US" sz="1200" i="1" spc="-5" dirty="0" smtClean="0">
                <a:latin typeface="Arial"/>
                <a:cs typeface="Arial"/>
              </a:rPr>
              <a:t>List</a:t>
            </a:r>
            <a:r>
              <a:rPr lang="en-US" sz="1200" i="1" spc="-5" baseline="0" dirty="0" smtClean="0">
                <a:latin typeface="Arial"/>
                <a:cs typeface="Arial"/>
              </a:rPr>
              <a:t> updated?</a:t>
            </a:r>
            <a:endParaRPr lang="en-US" sz="1200" i="1" dirty="0" smtClean="0">
              <a:latin typeface="Arial"/>
              <a:cs typeface="Arial"/>
            </a:endParaRPr>
          </a:p>
          <a:p>
            <a:pPr marL="927100" indent="-342900">
              <a:lnSpc>
                <a:spcPct val="100000"/>
              </a:lnSpc>
              <a:spcBef>
                <a:spcPts val="575"/>
              </a:spcBef>
              <a:buFont typeface="Wingdings" panose="05000000000000000000" pitchFamily="2" charset="2"/>
              <a:buChar char="§"/>
            </a:pPr>
            <a:r>
              <a:rPr lang="en-US" sz="1200" i="1" spc="-5" dirty="0" smtClean="0">
                <a:latin typeface="Arial"/>
                <a:cs typeface="Arial"/>
              </a:rPr>
              <a:t>MEL Change</a:t>
            </a:r>
            <a:r>
              <a:rPr lang="en-US" sz="1200" i="1" spc="-135" dirty="0" smtClean="0">
                <a:latin typeface="Arial"/>
                <a:cs typeface="Arial"/>
              </a:rPr>
              <a:t> </a:t>
            </a:r>
            <a:r>
              <a:rPr lang="en-US" sz="1200" i="1" spc="-5" dirty="0" smtClean="0">
                <a:latin typeface="Arial"/>
                <a:cs typeface="Arial"/>
              </a:rPr>
              <a:t>Required?</a:t>
            </a:r>
            <a:endParaRPr lang="en-US" sz="1200" i="1" dirty="0" smtClean="0">
              <a:latin typeface="Arial"/>
              <a:cs typeface="Arial"/>
            </a:endParaRPr>
          </a:p>
          <a:p>
            <a:pPr marL="927100" indent="-342900">
              <a:lnSpc>
                <a:spcPct val="100000"/>
              </a:lnSpc>
              <a:spcBef>
                <a:spcPts val="575"/>
              </a:spcBef>
              <a:buFont typeface="Wingdings" panose="05000000000000000000" pitchFamily="2" charset="2"/>
              <a:buChar char="§"/>
            </a:pPr>
            <a:r>
              <a:rPr lang="en-US" sz="1200" i="1" spc="-15" dirty="0" smtClean="0">
                <a:latin typeface="Arial"/>
                <a:cs typeface="Arial"/>
              </a:rPr>
              <a:t>Training</a:t>
            </a:r>
            <a:r>
              <a:rPr lang="en-US" sz="1200" i="1" spc="-55" dirty="0" smtClean="0">
                <a:latin typeface="Arial"/>
                <a:cs typeface="Arial"/>
              </a:rPr>
              <a:t> </a:t>
            </a:r>
            <a:r>
              <a:rPr lang="en-US" sz="1200" i="1" spc="-5" dirty="0" smtClean="0">
                <a:latin typeface="Arial"/>
                <a:cs typeface="Arial"/>
              </a:rPr>
              <a:t>required?</a:t>
            </a:r>
          </a:p>
          <a:p>
            <a:pPr marL="584200" indent="0">
              <a:lnSpc>
                <a:spcPct val="100000"/>
              </a:lnSpc>
              <a:spcBef>
                <a:spcPts val="575"/>
              </a:spcBef>
              <a:buFont typeface="Wingdings" panose="05000000000000000000" pitchFamily="2" charset="2"/>
              <a:buNone/>
            </a:pPr>
            <a:endParaRPr lang="en-US" sz="1200" spc="-5" dirty="0" smtClean="0">
              <a:latin typeface="Arial"/>
              <a:cs typeface="Arial"/>
            </a:endParaRPr>
          </a:p>
          <a:p>
            <a:pPr marL="584200" indent="0">
              <a:lnSpc>
                <a:spcPct val="100000"/>
              </a:lnSpc>
              <a:spcBef>
                <a:spcPts val="575"/>
              </a:spcBef>
              <a:buFont typeface="Wingdings" panose="05000000000000000000" pitchFamily="2" charset="2"/>
              <a:buNone/>
            </a:pPr>
            <a:r>
              <a:rPr lang="en-US" sz="1200" b="1" spc="-5" dirty="0" smtClean="0">
                <a:latin typeface="Arial"/>
                <a:cs typeface="Arial"/>
              </a:rPr>
              <a:t>Next</a:t>
            </a:r>
            <a:r>
              <a:rPr lang="en-US" sz="1200" b="1" spc="-5" baseline="0" dirty="0" smtClean="0">
                <a:latin typeface="Arial"/>
                <a:cs typeface="Arial"/>
              </a:rPr>
              <a:t> Slide</a:t>
            </a:r>
            <a:endParaRPr lang="en-US" sz="1200" b="1" spc="-5" dirty="0" smtClean="0">
              <a:latin typeface="Arial"/>
              <a:cs typeface="Arial"/>
            </a:endParaRPr>
          </a:p>
          <a:p>
            <a:pPr marL="584200" indent="0">
              <a:lnSpc>
                <a:spcPct val="100000"/>
              </a:lnSpc>
              <a:spcBef>
                <a:spcPts val="575"/>
              </a:spcBef>
              <a:buFont typeface="Wingdings" panose="05000000000000000000" pitchFamily="2" charset="2"/>
              <a:buNone/>
            </a:pPr>
            <a:endParaRPr lang="en-US" sz="1200" spc="-5" dirty="0" smtClean="0">
              <a:latin typeface="Arial"/>
              <a:cs typeface="Arial"/>
            </a:endParaRPr>
          </a:p>
          <a:p>
            <a:endParaRPr dirty="0"/>
          </a:p>
        </p:txBody>
      </p:sp>
    </p:spTree>
    <p:extLst>
      <p:ext uri="{BB962C8B-B14F-4D97-AF65-F5344CB8AC3E}">
        <p14:creationId xmlns:p14="http://schemas.microsoft.com/office/powerpoint/2010/main" val="348177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i="0" dirty="0" smtClean="0"/>
              <a:t>Discuss the </a:t>
            </a:r>
            <a:r>
              <a:rPr i="0" dirty="0"/>
              <a:t>out-come of </a:t>
            </a:r>
            <a:r>
              <a:rPr i="0" dirty="0" smtClean="0"/>
              <a:t>the </a:t>
            </a:r>
            <a:r>
              <a:rPr i="0" dirty="0"/>
              <a:t>inspection with your </a:t>
            </a:r>
            <a:r>
              <a:rPr i="0" dirty="0" smtClean="0"/>
              <a:t>mechanic</a:t>
            </a:r>
            <a:r>
              <a:rPr i="0" dirty="0"/>
              <a:t>. Do not just accept </a:t>
            </a:r>
            <a:r>
              <a:rPr i="0" dirty="0" smtClean="0"/>
              <a:t>that </a:t>
            </a:r>
            <a:r>
              <a:rPr i="0" dirty="0"/>
              <a:t>the work was </a:t>
            </a:r>
            <a:r>
              <a:rPr i="0" dirty="0" smtClean="0"/>
              <a:t>accomplished</a:t>
            </a:r>
            <a:r>
              <a:rPr lang="en-US" i="0" dirty="0" smtClean="0"/>
              <a:t>-</a:t>
            </a:r>
            <a:r>
              <a:rPr i="0" dirty="0" smtClean="0"/>
              <a:t> </a:t>
            </a:r>
            <a:r>
              <a:rPr i="0" dirty="0"/>
              <a:t>“NOW PAY ME”. </a:t>
            </a:r>
            <a:r>
              <a:rPr lang="en-US" i="0" dirty="0" smtClean="0"/>
              <a:t> </a:t>
            </a:r>
            <a:r>
              <a:rPr i="0" dirty="0" smtClean="0"/>
              <a:t>Don’t </a:t>
            </a:r>
            <a:r>
              <a:rPr i="0" dirty="0"/>
              <a:t>just let </a:t>
            </a:r>
            <a:r>
              <a:rPr i="0" dirty="0" smtClean="0"/>
              <a:t>the m</a:t>
            </a:r>
            <a:r>
              <a:rPr lang="en-US" i="0" dirty="0" smtClean="0"/>
              <a:t>aintenance</a:t>
            </a:r>
            <a:r>
              <a:rPr i="0" dirty="0" smtClean="0"/>
              <a:t> </a:t>
            </a:r>
            <a:r>
              <a:rPr i="0" dirty="0"/>
              <a:t>shop leave the logs and </a:t>
            </a:r>
            <a:r>
              <a:rPr lang="en-US" i="0" dirty="0" smtClean="0"/>
              <a:t>e</a:t>
            </a:r>
            <a:r>
              <a:rPr i="0" dirty="0" smtClean="0"/>
              <a:t>xpect </a:t>
            </a:r>
            <a:r>
              <a:rPr i="0" dirty="0"/>
              <a:t>you or someone else </a:t>
            </a:r>
            <a:r>
              <a:rPr lang="en-US" i="0" dirty="0" smtClean="0"/>
              <a:t>to </a:t>
            </a:r>
            <a:r>
              <a:rPr i="0" dirty="0" smtClean="0"/>
              <a:t>just pick </a:t>
            </a:r>
            <a:r>
              <a:rPr i="0" dirty="0"/>
              <a:t>up the </a:t>
            </a:r>
            <a:r>
              <a:rPr i="0" dirty="0" smtClean="0"/>
              <a:t>books</a:t>
            </a:r>
            <a:r>
              <a:rPr lang="en-US" i="0" dirty="0" smtClean="0"/>
              <a:t>,</a:t>
            </a:r>
            <a:r>
              <a:rPr i="0" dirty="0" smtClean="0"/>
              <a:t> </a:t>
            </a:r>
            <a:r>
              <a:rPr i="0" dirty="0"/>
              <a:t>pay the </a:t>
            </a:r>
            <a:r>
              <a:rPr i="0" dirty="0" smtClean="0"/>
              <a:t>bill</a:t>
            </a:r>
            <a:r>
              <a:rPr lang="en-US" i="0" dirty="0" smtClean="0"/>
              <a:t>,</a:t>
            </a:r>
            <a:r>
              <a:rPr i="0" dirty="0" smtClean="0"/>
              <a:t> </a:t>
            </a:r>
            <a:r>
              <a:rPr i="0" dirty="0"/>
              <a:t>and fly away</a:t>
            </a:r>
            <a:r>
              <a:rPr i="0" dirty="0" smtClean="0"/>
              <a:t>.</a:t>
            </a:r>
            <a:endParaRPr lang="en-US" i="0" dirty="0" smtClean="0"/>
          </a:p>
          <a:p>
            <a:endParaRPr lang="en-US" i="0" dirty="0" smtClean="0"/>
          </a:p>
          <a:p>
            <a:r>
              <a:rPr lang="en-US" i="0" dirty="0" smtClean="0"/>
              <a:t>Better to find out that the cables are backwards on the ground during the preflight than during your take-off roll?</a:t>
            </a:r>
          </a:p>
          <a:p>
            <a:endParaRPr lang="en-US" i="1" dirty="0" smtClean="0"/>
          </a:p>
          <a:p>
            <a:r>
              <a:rPr lang="en-US" b="1" i="1" dirty="0" smtClean="0"/>
              <a:t>Background (Optional):</a:t>
            </a:r>
          </a:p>
          <a:p>
            <a:endParaRPr lang="en-US" i="1" dirty="0" smtClean="0"/>
          </a:p>
          <a:p>
            <a:r>
              <a:rPr lang="en-US" i="1" dirty="0" smtClean="0"/>
              <a:t>Did you test all your systems during</a:t>
            </a:r>
            <a:r>
              <a:rPr lang="en-US" i="1" baseline="0" dirty="0" smtClean="0"/>
              <a:t> your</a:t>
            </a:r>
            <a:r>
              <a:rPr lang="en-US" i="1" dirty="0" smtClean="0"/>
              <a:t> run-up procedures?  Was an aircraft flight operational check accomplished after maintenance? Were</a:t>
            </a:r>
            <a:r>
              <a:rPr lang="en-US" i="1" baseline="0" dirty="0" smtClean="0"/>
              <a:t> all </a:t>
            </a:r>
            <a:r>
              <a:rPr lang="en-US" i="1" dirty="0" smtClean="0"/>
              <a:t>systems verified to  work properly? Are the</a:t>
            </a:r>
            <a:r>
              <a:rPr lang="en-US" i="1" baseline="0" dirty="0" smtClean="0"/>
              <a:t> </a:t>
            </a:r>
            <a:r>
              <a:rPr lang="en-US" i="1" dirty="0" smtClean="0"/>
              <a:t>controls really free and have correct  movement or did you just say that to complete the checklist?</a:t>
            </a:r>
          </a:p>
          <a:p>
            <a:endParaRPr lang="en-US" i="1" dirty="0" smtClean="0"/>
          </a:p>
          <a:p>
            <a:pPr marL="755650" lvl="1" indent="-285750">
              <a:lnSpc>
                <a:spcPct val="100000"/>
              </a:lnSpc>
              <a:spcBef>
                <a:spcPts val="575"/>
              </a:spcBef>
              <a:buFont typeface="Arial"/>
              <a:buChar char="–"/>
              <a:tabLst>
                <a:tab pos="755650" algn="l"/>
              </a:tabLst>
            </a:pPr>
            <a:r>
              <a:rPr lang="en-US" sz="2200" b="1" i="1" spc="-5" dirty="0" smtClean="0">
                <a:latin typeface="Arial"/>
                <a:cs typeface="Arial"/>
              </a:rPr>
              <a:t>Upholstery / Seats,</a:t>
            </a:r>
            <a:r>
              <a:rPr lang="en-US" sz="2200" b="1" i="1" spc="-5" baseline="0" dirty="0" smtClean="0">
                <a:latin typeface="Arial"/>
                <a:cs typeface="Arial"/>
              </a:rPr>
              <a:t> Tracks, Floors / Emergency Exits</a:t>
            </a:r>
            <a:endParaRPr lang="en-US" sz="2200" b="1" i="1" dirty="0" smtClean="0">
              <a:latin typeface="Arial"/>
              <a:cs typeface="Arial"/>
            </a:endParaRPr>
          </a:p>
          <a:p>
            <a:pPr marL="1270000" marR="0" lvl="2" indent="-342900" algn="l" defTabSz="914400" rtl="0" eaLnBrk="1" fontAlgn="auto" latinLnBrk="0" hangingPunct="1">
              <a:lnSpc>
                <a:spcPct val="100000"/>
              </a:lnSpc>
              <a:spcBef>
                <a:spcPts val="575"/>
              </a:spcBef>
              <a:spcAft>
                <a:spcPts val="0"/>
              </a:spcAft>
              <a:buClrTx/>
              <a:buSzTx/>
              <a:buFont typeface="Arial" panose="020B0604020202020204" pitchFamily="34" charset="0"/>
              <a:buChar char="•"/>
              <a:tabLst>
                <a:tab pos="755650" algn="l"/>
              </a:tabLst>
              <a:defRPr/>
            </a:pPr>
            <a:r>
              <a:rPr lang="en-US" sz="2200" i="1" spc="-5" dirty="0" smtClean="0">
                <a:latin typeface="Arial"/>
                <a:cs typeface="Arial"/>
              </a:rPr>
              <a:t>Seat stops reinstalled? Correct</a:t>
            </a:r>
            <a:r>
              <a:rPr lang="en-US" sz="2200" i="1" spc="40" dirty="0" smtClean="0">
                <a:latin typeface="Arial"/>
                <a:cs typeface="Arial"/>
              </a:rPr>
              <a:t> </a:t>
            </a:r>
            <a:r>
              <a:rPr lang="en-US" sz="2200" i="1" spc="-5" dirty="0" smtClean="0">
                <a:latin typeface="Arial"/>
                <a:cs typeface="Arial"/>
              </a:rPr>
              <a:t>ones? Seats not gliding freely </a:t>
            </a:r>
            <a:r>
              <a:rPr lang="en-US" sz="2400" i="1" spc="-5" dirty="0" smtClean="0">
                <a:latin typeface="Arial"/>
                <a:cs typeface="Arial"/>
              </a:rPr>
              <a:t>on tracks?</a:t>
            </a:r>
            <a:r>
              <a:rPr lang="en-US" sz="2200" i="1" spc="-5" dirty="0" smtClean="0">
                <a:latin typeface="Arial"/>
                <a:cs typeface="Arial"/>
              </a:rPr>
              <a:t> All hardware installed on tracks &amp; floor? </a:t>
            </a:r>
          </a:p>
          <a:p>
            <a:pPr marL="1270000" lvl="2" indent="-342900">
              <a:spcBef>
                <a:spcPts val="575"/>
              </a:spcBef>
              <a:buFont typeface="Arial" panose="020B0604020202020204" pitchFamily="34" charset="0"/>
              <a:buChar char="•"/>
              <a:tabLst>
                <a:tab pos="755650" algn="l"/>
              </a:tabLst>
            </a:pPr>
            <a:r>
              <a:rPr lang="en-US" sz="2200" i="1" spc="-5" dirty="0" smtClean="0">
                <a:latin typeface="Arial"/>
                <a:cs typeface="Arial"/>
              </a:rPr>
              <a:t>Check emergency exits to insure</a:t>
            </a:r>
            <a:r>
              <a:rPr lang="en-US" sz="2200" i="1" spc="-5" baseline="0" dirty="0" smtClean="0">
                <a:latin typeface="Arial"/>
                <a:cs typeface="Arial"/>
              </a:rPr>
              <a:t> they are not </a:t>
            </a:r>
            <a:r>
              <a:rPr lang="en-US" sz="2200" i="1" spc="-5" dirty="0" smtClean="0">
                <a:latin typeface="Arial"/>
                <a:cs typeface="Arial"/>
              </a:rPr>
              <a:t>blocked/restricted?</a:t>
            </a:r>
            <a:endParaRPr lang="en-US" sz="2200" i="1" dirty="0" smtClean="0">
              <a:latin typeface="Arial"/>
              <a:cs typeface="Arial"/>
            </a:endParaRPr>
          </a:p>
          <a:p>
            <a:pPr marL="1270000" marR="0" lvl="2" indent="-342900" algn="l" defTabSz="914400" rtl="0" eaLnBrk="1" fontAlgn="auto" latinLnBrk="0" hangingPunct="1">
              <a:lnSpc>
                <a:spcPct val="100000"/>
              </a:lnSpc>
              <a:spcBef>
                <a:spcPts val="575"/>
              </a:spcBef>
              <a:spcAft>
                <a:spcPts val="0"/>
              </a:spcAft>
              <a:buClrTx/>
              <a:buSzTx/>
              <a:buFont typeface="Arial" panose="020B0604020202020204" pitchFamily="34" charset="0"/>
              <a:buChar char="•"/>
              <a:tabLst>
                <a:tab pos="755650" algn="l"/>
              </a:tabLst>
              <a:defRPr/>
            </a:pPr>
            <a:r>
              <a:rPr lang="en-US" sz="2200" i="1" spc="-5" dirty="0" smtClean="0">
                <a:latin typeface="Arial"/>
                <a:cs typeface="Arial"/>
              </a:rPr>
              <a:t>If reupholstered, were</a:t>
            </a:r>
            <a:r>
              <a:rPr lang="en-US" sz="2200" i="1" spc="-5" baseline="0" dirty="0" smtClean="0">
                <a:latin typeface="Arial"/>
                <a:cs typeface="Arial"/>
              </a:rPr>
              <a:t> burn certs. included in the records package</a:t>
            </a:r>
            <a:r>
              <a:rPr lang="en-US" sz="2200" b="0" i="1" spc="-5" baseline="0" dirty="0" smtClean="0">
                <a:latin typeface="Arial"/>
                <a:cs typeface="Arial"/>
              </a:rPr>
              <a:t>?</a:t>
            </a:r>
            <a:r>
              <a:rPr lang="en-US" sz="2400" b="0" i="1" spc="-5" baseline="0" dirty="0" smtClean="0">
                <a:solidFill>
                  <a:srgbClr val="FF0000"/>
                </a:solidFill>
                <a:latin typeface="Arial"/>
                <a:cs typeface="Arial"/>
              </a:rPr>
              <a:t>  </a:t>
            </a:r>
            <a:r>
              <a:rPr lang="en-US" sz="2400" b="0" i="1" spc="-5" dirty="0" smtClean="0">
                <a:solidFill>
                  <a:srgbClr val="FF0000"/>
                </a:solidFill>
                <a:latin typeface="Arial"/>
                <a:cs typeface="Arial"/>
              </a:rPr>
              <a:t>If interiors, including seat covers, cushions, upholstery, carpeting, and/or veneer </a:t>
            </a:r>
            <a:r>
              <a:rPr lang="en-US" sz="2400" b="0" i="1" spc="-85" dirty="0" smtClean="0">
                <a:solidFill>
                  <a:srgbClr val="FF0000"/>
                </a:solidFill>
                <a:latin typeface="Arial"/>
                <a:cs typeface="Arial"/>
              </a:rPr>
              <a:t>is </a:t>
            </a:r>
            <a:r>
              <a:rPr lang="en-US" sz="2400" b="0" i="1" spc="-5" dirty="0" smtClean="0">
                <a:solidFill>
                  <a:srgbClr val="FF0000"/>
                </a:solidFill>
                <a:latin typeface="Arial"/>
                <a:cs typeface="Arial"/>
              </a:rPr>
              <a:t>removed and replaced, insure the new material has the required burn certifications</a:t>
            </a:r>
            <a:r>
              <a:rPr lang="en-US" sz="2400" b="0" i="1" spc="-5" baseline="0" dirty="0" smtClean="0">
                <a:solidFill>
                  <a:srgbClr val="FF0000"/>
                </a:solidFill>
                <a:latin typeface="Arial"/>
                <a:cs typeface="Arial"/>
              </a:rPr>
              <a:t> (FAA FORM 8110-3)</a:t>
            </a:r>
            <a:endParaRPr lang="en-US" sz="2400" b="0" i="1" dirty="0" smtClean="0">
              <a:solidFill>
                <a:srgbClr val="FF0000"/>
              </a:solidFill>
              <a:latin typeface="Arial"/>
              <a:cs typeface="Arial"/>
            </a:endParaRPr>
          </a:p>
          <a:p>
            <a:pPr marL="755650" marR="5080" lvl="1" indent="-285750" algn="l" defTabSz="914400" rtl="0" eaLnBrk="1" fontAlgn="auto" latinLnBrk="0" hangingPunct="1">
              <a:lnSpc>
                <a:spcPct val="100000"/>
              </a:lnSpc>
              <a:spcBef>
                <a:spcPts val="565"/>
              </a:spcBef>
              <a:spcAft>
                <a:spcPts val="0"/>
              </a:spcAft>
              <a:buClrTx/>
              <a:buSzTx/>
              <a:buFont typeface="Arial"/>
              <a:buChar char="–"/>
              <a:tabLst>
                <a:tab pos="755650" algn="l"/>
              </a:tabLst>
              <a:defRPr/>
            </a:pPr>
            <a:r>
              <a:rPr lang="en-US" sz="2200" b="1" i="1" spc="-5" dirty="0" smtClean="0">
                <a:latin typeface="Arial"/>
                <a:cs typeface="Arial"/>
              </a:rPr>
              <a:t>Interior / Exterior Access /Inspection Panels:</a:t>
            </a:r>
          </a:p>
          <a:p>
            <a:pPr marL="1270000" marR="5080" lvl="2" indent="-342900" algn="l" defTabSz="914400" rtl="0" eaLnBrk="1" fontAlgn="auto" latinLnBrk="0" hangingPunct="1">
              <a:lnSpc>
                <a:spcPct val="100000"/>
              </a:lnSpc>
              <a:spcBef>
                <a:spcPts val="565"/>
              </a:spcBef>
              <a:spcAft>
                <a:spcPts val="0"/>
              </a:spcAft>
              <a:buClrTx/>
              <a:buSzTx/>
              <a:buFont typeface="Arial" panose="020B0604020202020204" pitchFamily="34" charset="0"/>
              <a:buChar char="•"/>
              <a:tabLst>
                <a:tab pos="755650" algn="l"/>
              </a:tabLst>
              <a:defRPr/>
            </a:pPr>
            <a:r>
              <a:rPr lang="en-US" sz="2200" b="0" i="1" spc="-5" dirty="0" smtClean="0">
                <a:latin typeface="Arial"/>
                <a:cs typeface="Arial"/>
              </a:rPr>
              <a:t>Verify that all access / inspection covers have</a:t>
            </a:r>
            <a:r>
              <a:rPr lang="en-US" sz="2200" b="0" i="1" spc="-5" baseline="0" dirty="0" smtClean="0">
                <a:latin typeface="Arial"/>
                <a:cs typeface="Arial"/>
              </a:rPr>
              <a:t> fasteners/screws installed securely…</a:t>
            </a:r>
            <a:endParaRPr lang="en-US" sz="2200" b="0" i="1" spc="-5" dirty="0" smtClean="0">
              <a:latin typeface="Arial"/>
              <a:cs typeface="Arial"/>
            </a:endParaRPr>
          </a:p>
          <a:p>
            <a:pPr marL="755650" marR="5080" lvl="1" indent="-285750" algn="l" defTabSz="914400" rtl="0" eaLnBrk="1" fontAlgn="auto" latinLnBrk="0" hangingPunct="1">
              <a:lnSpc>
                <a:spcPct val="100000"/>
              </a:lnSpc>
              <a:spcBef>
                <a:spcPts val="565"/>
              </a:spcBef>
              <a:spcAft>
                <a:spcPts val="0"/>
              </a:spcAft>
              <a:buClrTx/>
              <a:buSzTx/>
              <a:buFont typeface="Arial"/>
              <a:buChar char="–"/>
              <a:tabLst>
                <a:tab pos="755650" algn="l"/>
              </a:tabLst>
              <a:defRPr/>
            </a:pPr>
            <a:r>
              <a:rPr lang="en-US" sz="2200" b="1" i="1" spc="-5" dirty="0" smtClean="0">
                <a:latin typeface="Arial"/>
                <a:cs typeface="Arial"/>
              </a:rPr>
              <a:t>Pitot/Static covers:</a:t>
            </a:r>
          </a:p>
          <a:p>
            <a:pPr marL="1270000" marR="5080" lvl="2" indent="-342900" algn="l" defTabSz="914400" rtl="0" eaLnBrk="1" fontAlgn="auto" latinLnBrk="0" hangingPunct="1">
              <a:lnSpc>
                <a:spcPct val="100000"/>
              </a:lnSpc>
              <a:spcBef>
                <a:spcPts val="565"/>
              </a:spcBef>
              <a:spcAft>
                <a:spcPts val="0"/>
              </a:spcAft>
              <a:buClrTx/>
              <a:buSzTx/>
              <a:buFont typeface="Arial" panose="020B0604020202020204" pitchFamily="34" charset="0"/>
              <a:buChar char="•"/>
              <a:tabLst>
                <a:tab pos="755650" algn="l"/>
              </a:tabLst>
              <a:defRPr/>
            </a:pPr>
            <a:r>
              <a:rPr lang="en-US" sz="2200" b="0" i="1" spc="-5" dirty="0" smtClean="0">
                <a:latin typeface="Arial"/>
                <a:cs typeface="Arial"/>
              </a:rPr>
              <a:t>Inspect these areas to insure that any tape and/or covers have been removed.</a:t>
            </a:r>
          </a:p>
          <a:p>
            <a:pPr marL="755650" marR="5080" lvl="1" indent="-285750" algn="l" defTabSz="914400" rtl="0" eaLnBrk="1" fontAlgn="auto" latinLnBrk="0" hangingPunct="1">
              <a:lnSpc>
                <a:spcPct val="100000"/>
              </a:lnSpc>
              <a:spcBef>
                <a:spcPts val="565"/>
              </a:spcBef>
              <a:spcAft>
                <a:spcPts val="0"/>
              </a:spcAft>
              <a:buClrTx/>
              <a:buSzTx/>
              <a:buFont typeface="Arial"/>
              <a:buChar char="–"/>
              <a:tabLst>
                <a:tab pos="755650" algn="l"/>
              </a:tabLst>
              <a:defRPr/>
            </a:pPr>
            <a:r>
              <a:rPr lang="en-US" sz="2200" b="1" i="1" spc="-5" dirty="0" smtClean="0">
                <a:latin typeface="Arial"/>
                <a:cs typeface="Arial"/>
              </a:rPr>
              <a:t>Aircraft Painted:</a:t>
            </a:r>
          </a:p>
          <a:p>
            <a:pPr marL="1270000" marR="5080" lvl="2" indent="-342900" algn="l" defTabSz="914400" rtl="0" eaLnBrk="1" fontAlgn="auto" latinLnBrk="0" hangingPunct="1">
              <a:lnSpc>
                <a:spcPct val="100000"/>
              </a:lnSpc>
              <a:spcBef>
                <a:spcPts val="565"/>
              </a:spcBef>
              <a:spcAft>
                <a:spcPts val="0"/>
              </a:spcAft>
              <a:buClrTx/>
              <a:buSzTx/>
              <a:buFont typeface="Arial" panose="020B0604020202020204" pitchFamily="34" charset="0"/>
              <a:buChar char="•"/>
              <a:tabLst>
                <a:tab pos="755650" algn="l"/>
              </a:tabLst>
              <a:defRPr/>
            </a:pPr>
            <a:r>
              <a:rPr lang="en-US" sz="2200" b="0" i="1" spc="-5" dirty="0" smtClean="0">
                <a:latin typeface="Arial"/>
                <a:cs typeface="Arial"/>
              </a:rPr>
              <a:t>Verify</a:t>
            </a:r>
            <a:r>
              <a:rPr lang="en-US" sz="2200" b="0" i="1" spc="-5" baseline="0" dirty="0" smtClean="0">
                <a:latin typeface="Arial"/>
                <a:cs typeface="Arial"/>
              </a:rPr>
              <a:t> maintenance record entry stating that control surfaces were balanced after painting…</a:t>
            </a:r>
            <a:endParaRPr lang="en-US" sz="2200" b="0" i="1" spc="-5" dirty="0" smtClean="0">
              <a:latin typeface="Arial"/>
              <a:cs typeface="Arial"/>
            </a:endParaRPr>
          </a:p>
          <a:p>
            <a:pPr marL="755650" marR="5080" lvl="1" indent="-285750" algn="l" defTabSz="914400" rtl="0" eaLnBrk="1" fontAlgn="auto" latinLnBrk="0" hangingPunct="1">
              <a:lnSpc>
                <a:spcPct val="100000"/>
              </a:lnSpc>
              <a:spcBef>
                <a:spcPts val="565"/>
              </a:spcBef>
              <a:spcAft>
                <a:spcPts val="0"/>
              </a:spcAft>
              <a:buClrTx/>
              <a:buSzTx/>
              <a:buFont typeface="Arial"/>
              <a:buChar char="–"/>
              <a:tabLst>
                <a:tab pos="755650" algn="l"/>
              </a:tabLst>
              <a:defRPr/>
            </a:pPr>
            <a:r>
              <a:rPr lang="en-US" sz="2200" b="1" i="1" spc="-5" dirty="0" smtClean="0">
                <a:latin typeface="Arial"/>
                <a:cs typeface="Arial"/>
              </a:rPr>
              <a:t>Yokes /Control Cables,</a:t>
            </a:r>
            <a:r>
              <a:rPr lang="en-US" sz="2200" b="1" i="1" spc="-5" baseline="0" dirty="0" smtClean="0">
                <a:latin typeface="Arial"/>
                <a:cs typeface="Arial"/>
              </a:rPr>
              <a:t> Linkages, &amp; Surfaces are </a:t>
            </a:r>
            <a:r>
              <a:rPr lang="en-US" sz="2200" b="1" i="1" spc="-5" dirty="0" smtClean="0">
                <a:latin typeface="Arial"/>
                <a:cs typeface="Arial"/>
              </a:rPr>
              <a:t>installed correctly:</a:t>
            </a:r>
          </a:p>
          <a:p>
            <a:pPr marL="1155700" lvl="2" indent="-228600">
              <a:lnSpc>
                <a:spcPct val="100000"/>
              </a:lnSpc>
              <a:spcBef>
                <a:spcPts val="484"/>
              </a:spcBef>
              <a:buChar char="•"/>
              <a:tabLst>
                <a:tab pos="1155065" algn="l"/>
                <a:tab pos="1156335" algn="l"/>
              </a:tabLst>
            </a:pPr>
            <a:r>
              <a:rPr lang="en-US" sz="2200" i="1" spc="-20" dirty="0" smtClean="0">
                <a:latin typeface="Arial"/>
                <a:cs typeface="Arial"/>
              </a:rPr>
              <a:t>Trim</a:t>
            </a:r>
            <a:endParaRPr lang="en-US" sz="2200" i="1" dirty="0" smtClean="0">
              <a:latin typeface="Arial"/>
              <a:cs typeface="Arial"/>
            </a:endParaRPr>
          </a:p>
          <a:p>
            <a:pPr marL="1155700" lvl="2" indent="-228600">
              <a:lnSpc>
                <a:spcPct val="100000"/>
              </a:lnSpc>
              <a:spcBef>
                <a:spcPts val="475"/>
              </a:spcBef>
              <a:buChar char="•"/>
              <a:tabLst>
                <a:tab pos="1155065" algn="l"/>
                <a:tab pos="1156335" algn="l"/>
              </a:tabLst>
            </a:pPr>
            <a:r>
              <a:rPr lang="en-US" sz="2200" i="1" spc="-5" dirty="0" smtClean="0">
                <a:latin typeface="Arial"/>
                <a:cs typeface="Arial"/>
              </a:rPr>
              <a:t>Elevator/ailerons/flaps - visually</a:t>
            </a:r>
            <a:endParaRPr lang="en-US" sz="2200" i="1" dirty="0" smtClean="0">
              <a:latin typeface="Arial"/>
              <a:cs typeface="Arial"/>
            </a:endParaRPr>
          </a:p>
          <a:p>
            <a:pPr marL="1155700" lvl="2" indent="-228600">
              <a:lnSpc>
                <a:spcPct val="100000"/>
              </a:lnSpc>
              <a:spcBef>
                <a:spcPts val="475"/>
              </a:spcBef>
              <a:buChar char="•"/>
              <a:tabLst>
                <a:tab pos="1155065" algn="l"/>
                <a:tab pos="1156335" algn="l"/>
              </a:tabLst>
            </a:pPr>
            <a:r>
              <a:rPr lang="en-US" sz="2200" i="1" spc="-5" dirty="0" smtClean="0">
                <a:latin typeface="Arial"/>
                <a:cs typeface="Arial"/>
              </a:rPr>
              <a:t>Autopilot System</a:t>
            </a:r>
            <a:endParaRPr lang="en-US" sz="2200" i="1" dirty="0" smtClean="0">
              <a:latin typeface="Arial"/>
              <a:cs typeface="Arial"/>
            </a:endParaRPr>
          </a:p>
          <a:p>
            <a:pPr marL="755015" lvl="1" indent="-285115">
              <a:lnSpc>
                <a:spcPct val="100000"/>
              </a:lnSpc>
              <a:spcBef>
                <a:spcPts val="565"/>
              </a:spcBef>
              <a:buFont typeface="Arial"/>
              <a:buChar char="–"/>
              <a:tabLst>
                <a:tab pos="755650" algn="l"/>
              </a:tabLst>
            </a:pPr>
            <a:r>
              <a:rPr lang="en-US" sz="2200" b="1" i="1" spc="-5" dirty="0" smtClean="0">
                <a:latin typeface="Arial"/>
                <a:cs typeface="Arial"/>
              </a:rPr>
              <a:t>If interiors</a:t>
            </a:r>
            <a:r>
              <a:rPr lang="en-US" sz="2200" b="1" i="1" spc="-85" dirty="0" smtClean="0">
                <a:latin typeface="Arial"/>
                <a:cs typeface="Arial"/>
              </a:rPr>
              <a:t> </a:t>
            </a:r>
            <a:r>
              <a:rPr lang="en-US" sz="2200" b="1" i="1" spc="-5" dirty="0" smtClean="0">
                <a:latin typeface="Arial"/>
                <a:cs typeface="Arial"/>
              </a:rPr>
              <a:t>removed and reinstalled, check:</a:t>
            </a:r>
            <a:endParaRPr lang="en-US" sz="2200" i="1" dirty="0" smtClean="0">
              <a:latin typeface="Arial"/>
              <a:cs typeface="Arial"/>
            </a:endParaRPr>
          </a:p>
          <a:p>
            <a:pPr marL="1155700" marR="687705" lvl="2" indent="-228600">
              <a:lnSpc>
                <a:spcPct val="100000"/>
              </a:lnSpc>
              <a:spcBef>
                <a:spcPts val="490"/>
              </a:spcBef>
              <a:buChar char="•"/>
              <a:tabLst>
                <a:tab pos="1155065" algn="l"/>
                <a:tab pos="1156335" algn="l"/>
              </a:tabLst>
            </a:pPr>
            <a:r>
              <a:rPr lang="en-US" sz="2200" i="1" spc="-5" dirty="0" smtClean="0">
                <a:latin typeface="Arial"/>
                <a:cs typeface="Arial"/>
              </a:rPr>
              <a:t>Screws missing or wrong length,</a:t>
            </a:r>
            <a:r>
              <a:rPr lang="en-US" sz="2200" i="1" spc="-5" baseline="0" dirty="0" smtClean="0">
                <a:latin typeface="Arial"/>
                <a:cs typeface="Arial"/>
              </a:rPr>
              <a:t> </a:t>
            </a:r>
            <a:r>
              <a:rPr lang="en-US" sz="2200" i="1" spc="-5" dirty="0" smtClean="0">
                <a:latin typeface="Arial"/>
                <a:cs typeface="Arial"/>
              </a:rPr>
              <a:t>resulting in improper fit, &amp; jammed/binding controls, seats not gliding freely </a:t>
            </a:r>
            <a:r>
              <a:rPr lang="en-US" sz="2400" i="1" spc="-5" dirty="0" smtClean="0">
                <a:latin typeface="Arial"/>
                <a:cs typeface="Arial"/>
              </a:rPr>
              <a:t>on tracks?</a:t>
            </a:r>
          </a:p>
          <a:p>
            <a:pPr marL="1155700" marR="687705" lvl="2" indent="-228600">
              <a:lnSpc>
                <a:spcPct val="100000"/>
              </a:lnSpc>
              <a:spcBef>
                <a:spcPts val="490"/>
              </a:spcBef>
              <a:buChar char="•"/>
              <a:tabLst>
                <a:tab pos="1155065" algn="l"/>
                <a:tab pos="1156335" algn="l"/>
              </a:tabLst>
            </a:pPr>
            <a:endParaRPr lang="en-US" sz="2400" i="1" spc="-5" dirty="0" smtClean="0">
              <a:latin typeface="Arial"/>
              <a:cs typeface="Arial"/>
            </a:endParaRPr>
          </a:p>
          <a:p>
            <a:pPr marL="927100" marR="687705" lvl="2" indent="0">
              <a:lnSpc>
                <a:spcPct val="100000"/>
              </a:lnSpc>
              <a:spcBef>
                <a:spcPts val="490"/>
              </a:spcBef>
              <a:buNone/>
              <a:tabLst>
                <a:tab pos="1155065" algn="l"/>
                <a:tab pos="1156335" algn="l"/>
              </a:tabLst>
            </a:pPr>
            <a:endParaRPr lang="en-US" sz="2400" spc="-5" dirty="0" smtClean="0">
              <a:latin typeface="Arial"/>
              <a:cs typeface="Arial"/>
            </a:endParaRPr>
          </a:p>
          <a:p>
            <a:pPr marL="469900" marR="687705" lvl="1" indent="0">
              <a:lnSpc>
                <a:spcPct val="100000"/>
              </a:lnSpc>
              <a:spcBef>
                <a:spcPts val="490"/>
              </a:spcBef>
              <a:buNone/>
              <a:tabLst>
                <a:tab pos="1155065" algn="l"/>
                <a:tab pos="1156335" algn="l"/>
              </a:tabLst>
            </a:pPr>
            <a:r>
              <a:rPr lang="en-US" sz="2400" b="1" spc="-5" dirty="0" smtClean="0">
                <a:latin typeface="Arial"/>
                <a:cs typeface="Arial"/>
              </a:rPr>
              <a:t>Next Slide</a:t>
            </a:r>
          </a:p>
          <a:p>
            <a:pPr marL="927100" marR="687705" lvl="2" indent="0">
              <a:lnSpc>
                <a:spcPct val="100000"/>
              </a:lnSpc>
              <a:spcBef>
                <a:spcPts val="490"/>
              </a:spcBef>
              <a:buNone/>
              <a:tabLst>
                <a:tab pos="1155065" algn="l"/>
                <a:tab pos="1156335" algn="l"/>
              </a:tabLst>
            </a:pPr>
            <a:endParaRPr lang="en-US" sz="2400" spc="-5" dirty="0" smtClean="0">
              <a:latin typeface="Arial"/>
              <a:cs typeface="Arial"/>
            </a:endParaRPr>
          </a:p>
        </p:txBody>
      </p:sp>
    </p:spTree>
    <p:extLst>
      <p:ext uri="{BB962C8B-B14F-4D97-AF65-F5344CB8AC3E}">
        <p14:creationId xmlns:p14="http://schemas.microsoft.com/office/powerpoint/2010/main" val="2838150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40000" lnSpcReduction="20000"/>
          </a:bodyPr>
          <a:lstStyle/>
          <a:p>
            <a:r>
              <a:rPr lang="en-US" sz="1200" i="0" kern="1200" dirty="0" smtClean="0">
                <a:solidFill>
                  <a:schemeClr val="tx1"/>
                </a:solidFill>
                <a:effectLst/>
                <a:latin typeface="+mn-lt"/>
                <a:ea typeface="+mn-ea"/>
                <a:cs typeface="+mn-cs"/>
              </a:rPr>
              <a:t>Two things determine airworthiness:</a:t>
            </a:r>
          </a:p>
          <a:p>
            <a:pPr lvl="0"/>
            <a:r>
              <a:rPr lang="en-US" sz="1200" i="0" kern="1200" dirty="0" smtClean="0">
                <a:solidFill>
                  <a:schemeClr val="tx1"/>
                </a:solidFill>
                <a:effectLst/>
                <a:latin typeface="+mn-lt"/>
                <a:ea typeface="+mn-ea"/>
                <a:cs typeface="+mn-cs"/>
              </a:rPr>
              <a:t>	Does the aircraft meet its type design?</a:t>
            </a:r>
          </a:p>
          <a:p>
            <a:pPr lvl="0"/>
            <a:r>
              <a:rPr lang="en-US" sz="1200" i="0" kern="1200" dirty="0" smtClean="0">
                <a:solidFill>
                  <a:schemeClr val="tx1"/>
                </a:solidFill>
                <a:effectLst/>
                <a:latin typeface="+mn-lt"/>
                <a:ea typeface="+mn-ea"/>
                <a:cs typeface="+mn-cs"/>
              </a:rPr>
              <a:t>	Is the aircraft in a condition for safe operation?</a:t>
            </a:r>
          </a:p>
          <a:p>
            <a:r>
              <a:rPr lang="en-US" sz="1200" i="0" kern="1200" dirty="0" smtClean="0">
                <a:solidFill>
                  <a:schemeClr val="tx1"/>
                </a:solidFill>
                <a:effectLst/>
                <a:latin typeface="+mn-lt"/>
                <a:ea typeface="+mn-ea"/>
                <a:cs typeface="+mn-cs"/>
              </a:rPr>
              <a:t>The mechanic should properly document all maintenance that was performed, maintenance required, operational checks performed, and any items that may need to be monitored prior to the next scheduled inspections.</a:t>
            </a:r>
          </a:p>
          <a:p>
            <a:r>
              <a:rPr lang="en-US" sz="1200" i="0" kern="1200" dirty="0" smtClean="0">
                <a:solidFill>
                  <a:schemeClr val="tx1"/>
                </a:solidFill>
                <a:effectLst/>
                <a:latin typeface="+mn-lt"/>
                <a:ea typeface="+mn-ea"/>
                <a:cs typeface="+mn-cs"/>
              </a:rPr>
              <a:t> </a:t>
            </a:r>
          </a:p>
          <a:p>
            <a:r>
              <a:rPr lang="en-US" sz="1200" i="0" kern="1200" dirty="0" smtClean="0">
                <a:solidFill>
                  <a:schemeClr val="tx1"/>
                </a:solidFill>
                <a:effectLst/>
                <a:latin typeface="+mn-lt"/>
                <a:ea typeface="+mn-ea"/>
                <a:cs typeface="+mn-cs"/>
              </a:rPr>
              <a:t>It is your responsibility to ensure your aircraft is properly maintained.  If you don’t understand</a:t>
            </a:r>
            <a:r>
              <a:rPr lang="en-US" sz="1200" i="0" kern="1200" baseline="0" dirty="0" smtClean="0">
                <a:solidFill>
                  <a:schemeClr val="tx1"/>
                </a:solidFill>
                <a:effectLst/>
                <a:latin typeface="+mn-lt"/>
                <a:ea typeface="+mn-ea"/>
                <a:cs typeface="+mn-cs"/>
              </a:rPr>
              <a:t>, ask until you do!</a:t>
            </a:r>
            <a:endParaRPr lang="en-US" sz="1200" i="0" kern="1200" dirty="0" smtClean="0">
              <a:solidFill>
                <a:schemeClr val="tx1"/>
              </a:solidFill>
              <a:effectLst/>
              <a:latin typeface="+mn-lt"/>
              <a:ea typeface="+mn-ea"/>
              <a:cs typeface="+mn-cs"/>
            </a:endParaRPr>
          </a:p>
          <a:p>
            <a:endParaRPr lang="en-US" i="1" dirty="0" smtClean="0"/>
          </a:p>
          <a:p>
            <a:r>
              <a:rPr lang="en-US" b="1" i="1" dirty="0" smtClean="0"/>
              <a:t>Background (Optional)</a:t>
            </a:r>
          </a:p>
          <a:p>
            <a:endParaRPr lang="en-US" i="1" dirty="0" smtClean="0"/>
          </a:p>
          <a:p>
            <a:r>
              <a:rPr i="1" dirty="0" smtClean="0"/>
              <a:t>AS </a:t>
            </a:r>
            <a:r>
              <a:rPr i="1" dirty="0"/>
              <a:t>the PIC picking up an aircraft after </a:t>
            </a:r>
            <a:r>
              <a:rPr i="1" dirty="0" smtClean="0"/>
              <a:t>maintenance</a:t>
            </a:r>
            <a:r>
              <a:rPr i="1" dirty="0"/>
              <a:t>, ask the </a:t>
            </a:r>
            <a:r>
              <a:rPr i="1" dirty="0" smtClean="0"/>
              <a:t>questions</a:t>
            </a:r>
            <a:r>
              <a:rPr lang="en-US" i="1" dirty="0" smtClean="0"/>
              <a:t>:</a:t>
            </a:r>
            <a:r>
              <a:rPr lang="en-US" i="1" baseline="0" dirty="0" smtClean="0"/>
              <a:t> </a:t>
            </a:r>
          </a:p>
          <a:p>
            <a:endParaRPr lang="en-US" i="1" dirty="0" smtClean="0"/>
          </a:p>
          <a:p>
            <a:pPr marL="228600" indent="-228600">
              <a:buAutoNum type="arabicPeriod"/>
            </a:pPr>
            <a:r>
              <a:rPr lang="en-US" b="1" i="1" dirty="0" smtClean="0"/>
              <a:t>Is it Airworthy? </a:t>
            </a:r>
            <a:r>
              <a:rPr lang="en-US" i="1" dirty="0" smtClean="0"/>
              <a:t>(To</a:t>
            </a:r>
            <a:r>
              <a:rPr lang="en-US" i="1" baseline="0" dirty="0" smtClean="0"/>
              <a:t> determine Airworthiness you must meet the following two conditions)</a:t>
            </a:r>
          </a:p>
          <a:p>
            <a:pPr marL="228600" indent="-228600">
              <a:buAutoNum type="arabicPeriod"/>
            </a:pPr>
            <a:endParaRPr lang="en-US" i="1" dirty="0" smtClean="0"/>
          </a:p>
          <a:p>
            <a:pPr marL="0" indent="0">
              <a:buNone/>
            </a:pPr>
            <a:r>
              <a:rPr lang="en-US" sz="1200" b="0" i="1" kern="1200" dirty="0" smtClean="0">
                <a:solidFill>
                  <a:schemeClr val="tx1"/>
                </a:solidFill>
                <a:effectLst/>
                <a:latin typeface="+mn-lt"/>
                <a:ea typeface="+mn-ea"/>
                <a:cs typeface="+mn-cs"/>
              </a:rPr>
              <a:t>	a. The aircraft must conform to its type design (TC). Conformity to type design is considered attained when the aircraft configuration and the components installed are consistent 	</a:t>
            </a:r>
          </a:p>
          <a:p>
            <a:pPr marL="0" indent="0">
              <a:buNone/>
            </a:pPr>
            <a:r>
              <a:rPr lang="en-US" sz="1200" b="0" i="1" kern="1200" dirty="0" smtClean="0">
                <a:solidFill>
                  <a:schemeClr val="tx1"/>
                </a:solidFill>
                <a:effectLst/>
                <a:latin typeface="+mn-lt"/>
                <a:ea typeface="+mn-ea"/>
                <a:cs typeface="+mn-cs"/>
              </a:rPr>
              <a:t>	with the drawings, specifications, and other data that are part of the TC (Type Certificate), which includes any supplemental type certificate (STC) or other approved alterations.</a:t>
            </a:r>
          </a:p>
          <a:p>
            <a:pPr marL="0" indent="0">
              <a:buNone/>
            </a:pPr>
            <a:r>
              <a:rPr lang="en-US" sz="1200" b="0" i="1" kern="1200" dirty="0" smtClean="0">
                <a:solidFill>
                  <a:schemeClr val="tx1"/>
                </a:solidFill>
                <a:effectLst/>
                <a:latin typeface="+mn-lt"/>
                <a:ea typeface="+mn-ea"/>
                <a:cs typeface="+mn-cs"/>
              </a:rPr>
              <a:t>	</a:t>
            </a:r>
          </a:p>
          <a:p>
            <a:pPr marL="0" indent="0">
              <a:buNone/>
            </a:pPr>
            <a:r>
              <a:rPr lang="en-US" sz="1200" b="0" i="1" kern="1200" dirty="0" smtClean="0">
                <a:solidFill>
                  <a:schemeClr val="tx1"/>
                </a:solidFill>
                <a:effectLst/>
                <a:latin typeface="+mn-lt"/>
                <a:ea typeface="+mn-ea"/>
                <a:cs typeface="+mn-cs"/>
              </a:rPr>
              <a:t>	b. The aircraft must be in a condition for safe operation. This refers to the condition of the aircraft relative to wear and deterioration, for example, skin corrosion, window de-	lamination or crazing, fluid leaks, tire wear, etc.</a:t>
            </a:r>
          </a:p>
          <a:p>
            <a:pPr marL="0" indent="0">
              <a:buNone/>
            </a:pPr>
            <a:endParaRPr lang="en-US" i="1" dirty="0" smtClean="0"/>
          </a:p>
          <a:p>
            <a:pPr marL="0" indent="0">
              <a:buNone/>
            </a:pPr>
            <a:r>
              <a:rPr lang="en-US" i="1" dirty="0" smtClean="0"/>
              <a:t>2.   </a:t>
            </a:r>
            <a:r>
              <a:rPr lang="en-US" b="1" i="1" dirty="0" smtClean="0"/>
              <a:t>What was</a:t>
            </a:r>
            <a:r>
              <a:rPr lang="en-US" b="1" i="1" baseline="0" dirty="0" smtClean="0"/>
              <a:t> accomplished?  </a:t>
            </a:r>
            <a:r>
              <a:rPr lang="en-US" i="1" baseline="0" dirty="0" smtClean="0"/>
              <a:t>If inspection revealed that </a:t>
            </a:r>
            <a:r>
              <a:rPr lang="en-US" b="0" i="1" u="none" baseline="0" dirty="0" smtClean="0">
                <a:solidFill>
                  <a:schemeClr val="tx1"/>
                </a:solidFill>
              </a:rPr>
              <a:t>the aircraft </a:t>
            </a:r>
            <a:r>
              <a:rPr lang="en-US" sz="1200" b="0" i="1" u="none" kern="1200" dirty="0" smtClean="0">
                <a:solidFill>
                  <a:schemeClr val="tx1"/>
                </a:solidFill>
                <a:effectLst/>
                <a:latin typeface="+mn-lt"/>
                <a:ea typeface="+mn-ea"/>
                <a:cs typeface="+mn-cs"/>
              </a:rPr>
              <a:t> is found to be airworthy and approved for return to service, the following or a similarly worded statement - “I certify that this aircraft has been inspected in accordance with (insert type) inspection and was determined to be in airworthy condition.” (14CFR</a:t>
            </a:r>
            <a:r>
              <a:rPr lang="en-US" sz="1200" b="0" i="1" u="none" kern="1200" baseline="0" dirty="0" smtClean="0">
                <a:solidFill>
                  <a:schemeClr val="tx1"/>
                </a:solidFill>
                <a:effectLst/>
                <a:latin typeface="+mn-lt"/>
                <a:ea typeface="+mn-ea"/>
                <a:cs typeface="+mn-cs"/>
              </a:rPr>
              <a:t> part 43.11(a)(4))</a:t>
            </a:r>
          </a:p>
          <a:p>
            <a:r>
              <a:rPr lang="en-US" b="0" i="1" u="none" kern="1200" baseline="0" dirty="0" smtClean="0">
                <a:solidFill>
                  <a:schemeClr val="tx1"/>
                </a:solidFill>
                <a:effectLst/>
                <a:latin typeface="+mn-lt"/>
                <a:ea typeface="+mn-ea"/>
                <a:cs typeface="+mn-cs"/>
              </a:rPr>
              <a:t>    	</a:t>
            </a:r>
          </a:p>
          <a:p>
            <a:r>
              <a:rPr lang="en-US" b="0" i="1" u="none" kern="1200" baseline="0" dirty="0" smtClean="0">
                <a:solidFill>
                  <a:schemeClr val="tx1"/>
                </a:solidFill>
                <a:effectLst/>
                <a:latin typeface="+mn-lt"/>
                <a:ea typeface="+mn-ea"/>
                <a:cs typeface="+mn-cs"/>
              </a:rPr>
              <a:t>	a.  If discrepancies were discovered &amp; corrected during the inspection, there must be a maintenance record entry </a:t>
            </a:r>
            <a:r>
              <a:rPr lang="en-US" sz="1200" b="0" i="1" u="none" kern="1200" dirty="0" smtClean="0">
                <a:solidFill>
                  <a:schemeClr val="tx1"/>
                </a:solidFill>
                <a:effectLst/>
                <a:latin typeface="+mn-lt"/>
                <a:ea typeface="+mn-ea"/>
                <a:cs typeface="+mn-cs"/>
              </a:rPr>
              <a:t>containing the following information:</a:t>
            </a:r>
          </a:p>
          <a:p>
            <a:r>
              <a:rPr lang="en-US" sz="1200" b="0" i="1" u="none" kern="1200" dirty="0" smtClean="0">
                <a:solidFill>
                  <a:schemeClr val="tx1"/>
                </a:solidFill>
                <a:effectLst/>
                <a:latin typeface="+mn-lt"/>
                <a:ea typeface="+mn-ea"/>
                <a:cs typeface="+mn-cs"/>
              </a:rPr>
              <a:t>		(1) A description (or reference to data acceptable to the Administrator) of work performed.</a:t>
            </a:r>
          </a:p>
          <a:p>
            <a:r>
              <a:rPr lang="en-US" sz="1200" b="0" i="1" u="none" kern="1200" dirty="0" smtClean="0">
                <a:solidFill>
                  <a:schemeClr val="tx1"/>
                </a:solidFill>
                <a:effectLst/>
                <a:latin typeface="+mn-lt"/>
                <a:ea typeface="+mn-ea"/>
                <a:cs typeface="+mn-cs"/>
              </a:rPr>
              <a:t>		(2) The date of completion of the work performed.</a:t>
            </a:r>
          </a:p>
          <a:p>
            <a:r>
              <a:rPr lang="en-US" sz="1200" b="0" i="1" u="none" kern="1200" dirty="0" smtClean="0">
                <a:solidFill>
                  <a:schemeClr val="tx1"/>
                </a:solidFill>
                <a:effectLst/>
                <a:latin typeface="+mn-lt"/>
                <a:ea typeface="+mn-ea"/>
                <a:cs typeface="+mn-cs"/>
              </a:rPr>
              <a:t>		(3) The name of the person performing the work if other than the person specified in paragraph (a)(4) of this section.</a:t>
            </a:r>
          </a:p>
          <a:p>
            <a:r>
              <a:rPr lang="en-US" sz="1200" b="0" i="1" u="none" kern="1200" dirty="0" smtClean="0">
                <a:solidFill>
                  <a:schemeClr val="tx1"/>
                </a:solidFill>
                <a:effectLst/>
                <a:latin typeface="+mn-lt"/>
                <a:ea typeface="+mn-ea"/>
                <a:cs typeface="+mn-cs"/>
              </a:rPr>
              <a:t>		(4) If the work performed on the aircraft, airframe, aircraft engine, propeller, appliance, or component part has been performed satisfactorily, the signature, 			certificate number, and</a:t>
            </a:r>
            <a:r>
              <a:rPr lang="en-US" sz="1200" b="0" i="1" u="none" kern="1200" baseline="0" dirty="0" smtClean="0">
                <a:solidFill>
                  <a:schemeClr val="tx1"/>
                </a:solidFill>
                <a:effectLst/>
                <a:latin typeface="+mn-lt"/>
                <a:ea typeface="+mn-ea"/>
                <a:cs typeface="+mn-cs"/>
              </a:rPr>
              <a:t> </a:t>
            </a:r>
            <a:r>
              <a:rPr lang="en-US" sz="1200" b="0" i="1" u="none" kern="1200" dirty="0" smtClean="0">
                <a:solidFill>
                  <a:schemeClr val="tx1"/>
                </a:solidFill>
                <a:effectLst/>
                <a:latin typeface="+mn-lt"/>
                <a:ea typeface="+mn-ea"/>
                <a:cs typeface="+mn-cs"/>
              </a:rPr>
              <a:t>kind of certificate held by the person approving the work. The signature </a:t>
            </a:r>
            <a:r>
              <a:rPr lang="en-US" sz="1200" b="0" i="1" kern="1200" dirty="0" smtClean="0">
                <a:solidFill>
                  <a:schemeClr val="tx1"/>
                </a:solidFill>
                <a:effectLst/>
                <a:latin typeface="+mn-lt"/>
                <a:ea typeface="+mn-ea"/>
                <a:cs typeface="+mn-cs"/>
              </a:rPr>
              <a:t>constitutes the approval for return to service only for the work 			performed.   (Consider removing this reference to the </a:t>
            </a:r>
            <a:r>
              <a:rPr lang="en-US" sz="1200" b="0" i="1" kern="1200" dirty="0" err="1" smtClean="0">
                <a:solidFill>
                  <a:schemeClr val="tx1"/>
                </a:solidFill>
                <a:effectLst/>
                <a:latin typeface="+mn-lt"/>
                <a:ea typeface="+mn-ea"/>
                <a:cs typeface="+mn-cs"/>
              </a:rPr>
              <a:t>reg</a:t>
            </a:r>
            <a:r>
              <a:rPr lang="en-US" sz="1200" b="0" i="1" kern="1200" dirty="0" smtClean="0">
                <a:solidFill>
                  <a:schemeClr val="tx1"/>
                </a:solidFill>
                <a:effectLst/>
                <a:latin typeface="+mn-lt"/>
                <a:ea typeface="+mn-ea"/>
                <a:cs typeface="+mn-cs"/>
              </a:rPr>
              <a:t>)</a:t>
            </a:r>
          </a:p>
          <a:p>
            <a:pPr marL="457200" lvl="1" indent="0">
              <a:buNone/>
            </a:pPr>
            <a:endParaRPr lang="en-US" i="1" baseline="0" dirty="0" smtClean="0"/>
          </a:p>
          <a:p>
            <a:pPr marL="228600" indent="-228600">
              <a:buAutoNum type="arabicPeriod" startAt="3"/>
            </a:pPr>
            <a:r>
              <a:rPr lang="en-US" b="1" i="1" baseline="0" dirty="0" smtClean="0"/>
              <a:t>What was not accomplished?</a:t>
            </a:r>
            <a:r>
              <a:rPr lang="en-US" sz="1200" b="1"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If the aircraft is not approved for return to service because of needed maintenance, noncompliance with applicable specifications, airworthiness directives, or 	other approved data, the following or a similarly worded statement - “I certify that this aircraft has been inspected in accordance with (insert type) inspection and a list of discrepancies and un-airworthy items dated (date) has been provided for the aircraft owner or operator.”</a:t>
            </a:r>
          </a:p>
          <a:p>
            <a:pPr marL="228600" indent="-228600">
              <a:buAutoNum type="arabicPeriod" startAt="3"/>
            </a:pPr>
            <a:endParaRPr lang="en-US" sz="1200" b="0" i="1" kern="1200" baseline="0" dirty="0" smtClean="0">
              <a:solidFill>
                <a:schemeClr val="tx1"/>
              </a:solidFill>
              <a:effectLst/>
              <a:latin typeface="+mn-lt"/>
              <a:ea typeface="+mn-ea"/>
              <a:cs typeface="+mn-cs"/>
            </a:endParaRPr>
          </a:p>
          <a:p>
            <a:r>
              <a:rPr lang="en-US" i="1" baseline="0" dirty="0" smtClean="0"/>
              <a:t>4.  </a:t>
            </a:r>
            <a:r>
              <a:rPr lang="en-US" b="1" i="1" baseline="0" dirty="0" smtClean="0"/>
              <a:t>Is operation check required? </a:t>
            </a:r>
            <a:r>
              <a:rPr lang="en-US" i="1" baseline="0" dirty="0" smtClean="0"/>
              <a:t>And how to properly sign it off? Signed off in accordance with 14 CFR part 43.9(a)(1)-(4), including a “Description of the Work Performed”, “Date Work was 	Completed”, and </a:t>
            </a:r>
            <a:r>
              <a:rPr lang="en-US" sz="1200" b="0" i="1" u="none" strike="noStrike" kern="1200" baseline="0" dirty="0" smtClean="0">
                <a:solidFill>
                  <a:schemeClr val="tx1"/>
                </a:solidFill>
                <a:latin typeface="+mn-lt"/>
                <a:ea typeface="+mn-ea"/>
                <a:cs typeface="+mn-cs"/>
              </a:rPr>
              <a:t>If the work has been performed satisfactorily,“...the signature, certificate number, and kind of certificate held by the person approving the work” </a:t>
            </a:r>
          </a:p>
          <a:p>
            <a:r>
              <a:rPr lang="en-US" sz="1200" b="0" i="1" u="none" strike="noStrike" kern="1200" baseline="0" dirty="0" smtClean="0">
                <a:solidFill>
                  <a:schemeClr val="tx1"/>
                </a:solidFill>
                <a:latin typeface="+mn-lt"/>
                <a:ea typeface="+mn-ea"/>
                <a:cs typeface="+mn-cs"/>
              </a:rPr>
              <a:t>	(e.g., PP, CP, or ATP might be used to indicate private, commercial, or airline transport pilot, respectively) </a:t>
            </a:r>
          </a:p>
          <a:p>
            <a:pPr marL="0" indent="0">
              <a:buNone/>
            </a:pPr>
            <a:endParaRPr lang="en-US" i="1" baseline="0" dirty="0" smtClean="0"/>
          </a:p>
          <a:p>
            <a:pPr marL="0" indent="0">
              <a:buNone/>
            </a:pPr>
            <a:r>
              <a:rPr lang="en-US" i="1" baseline="0" dirty="0" smtClean="0"/>
              <a:t>5.  </a:t>
            </a:r>
            <a:r>
              <a:rPr lang="en-US" b="1" i="1" baseline="0" dirty="0" smtClean="0"/>
              <a:t>Should I monitor for a trend or progression?  </a:t>
            </a:r>
            <a:r>
              <a:rPr lang="en-US" i="1" baseline="0" dirty="0" smtClean="0"/>
              <a:t>Many times what appear to be discrepancies are within the manufacturer’s published limits and should be monitored in between inspections to insure that the condition does not worsen</a:t>
            </a:r>
            <a:r>
              <a:rPr lang="en-US" i="1" baseline="0" dirty="0" smtClean="0">
                <a:solidFill>
                  <a:srgbClr val="FF0000"/>
                </a:solidFill>
              </a:rPr>
              <a:t>… (GIVE example here)</a:t>
            </a:r>
          </a:p>
          <a:p>
            <a:pPr marL="0" indent="0">
              <a:buNone/>
            </a:pP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Also consider what items are deferred waiting on parts? Does the aircraft have an MEL to fly with inoperative equipment on board. ? Or Does Part  </a:t>
            </a:r>
            <a:r>
              <a:rPr lang="en-US" sz="1200" b="1" i="1" kern="1200" dirty="0" smtClean="0">
                <a:solidFill>
                  <a:schemeClr val="tx1"/>
                </a:solidFill>
                <a:effectLst/>
                <a:latin typeface="+mn-lt"/>
                <a:ea typeface="+mn-ea"/>
                <a:cs typeface="+mn-cs"/>
              </a:rPr>
              <a:t>§91.213</a:t>
            </a:r>
            <a:r>
              <a:rPr lang="en-US" i="1" dirty="0" smtClean="0"/>
              <a:t> “inoperative instruments and equipment” play into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spc="-5" dirty="0" smtClean="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spc="-5" dirty="0" smtClean="0">
                <a:latin typeface="Arial"/>
                <a:cs typeface="Arial"/>
              </a:rPr>
              <a:t>Note:  Make sure the Equipment List is current, so a thorough Airworthiness Directive (AD) search, of appliances is accomplished.</a:t>
            </a:r>
            <a:r>
              <a:rPr lang="en-US" sz="1200" b="0" i="1" spc="-5" baseline="0" dirty="0" smtClean="0">
                <a:latin typeface="Arial"/>
                <a:cs typeface="Arial"/>
              </a:rPr>
              <a:t>  Also insure if there are any ICA that are required from a previous major alteration or major repair that they are accomplished and recorded…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5" baseline="0" dirty="0" smtClean="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baseline="0" dirty="0" smtClean="0">
                <a:latin typeface="Arial"/>
                <a:cs typeface="Arial"/>
              </a:rPr>
              <a:t>Next Slide</a:t>
            </a:r>
            <a:endParaRPr lang="en-US" sz="1200" b="1" spc="-5" dirty="0" smtClean="0">
              <a:latin typeface="Arial"/>
              <a:cs typeface="Arial"/>
            </a:endParaRPr>
          </a:p>
          <a:p>
            <a:pPr marL="12700" marR="662940">
              <a:lnSpc>
                <a:spcPct val="100000"/>
              </a:lnSpc>
              <a:tabLst>
                <a:tab pos="354965" algn="l"/>
                <a:tab pos="355600" algn="l"/>
              </a:tabLst>
            </a:pPr>
            <a:endParaRPr lang="en-US" sz="1200" b="1" spc="-5" dirty="0" smtClean="0">
              <a:latin typeface="Arial"/>
              <a:cs typeface="Arial"/>
            </a:endParaRPr>
          </a:p>
          <a:p>
            <a:endParaRPr dirty="0"/>
          </a:p>
        </p:txBody>
      </p:sp>
    </p:spTree>
    <p:extLst>
      <p:ext uri="{BB962C8B-B14F-4D97-AF65-F5344CB8AC3E}">
        <p14:creationId xmlns:p14="http://schemas.microsoft.com/office/powerpoint/2010/main" val="215570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i="0" dirty="0" smtClean="0"/>
              <a:t>Remember your responsibility to</a:t>
            </a:r>
            <a:r>
              <a:rPr lang="en-US" i="0" baseline="0" dirty="0" smtClean="0"/>
              <a:t> </a:t>
            </a:r>
            <a:r>
              <a:rPr lang="en-US" i="0" dirty="0" smtClean="0"/>
              <a:t>14 CFR part 91.7, </a:t>
            </a:r>
            <a:r>
              <a:rPr i="0" dirty="0" smtClean="0"/>
              <a:t>“KNOW  </a:t>
            </a:r>
            <a:r>
              <a:rPr i="0" dirty="0"/>
              <a:t>BEFORE YOU GO</a:t>
            </a:r>
            <a:r>
              <a:rPr i="0" dirty="0" smtClean="0"/>
              <a:t>!”</a:t>
            </a:r>
            <a:r>
              <a:rPr lang="en-US" i="0" dirty="0" smtClean="0"/>
              <a:t>  Work with your mechanic and have him give you a “Status Sheet” on your aircraft. </a:t>
            </a:r>
            <a:endParaRPr i="0" dirty="0"/>
          </a:p>
          <a:p>
            <a:endParaRPr lang="en-US" i="0" dirty="0" smtClean="0"/>
          </a:p>
          <a:p>
            <a:r>
              <a:rPr i="0" dirty="0" smtClean="0"/>
              <a:t>Ask </a:t>
            </a:r>
            <a:r>
              <a:rPr i="0" dirty="0"/>
              <a:t>about ALL the items that </a:t>
            </a:r>
            <a:r>
              <a:rPr i="0" dirty="0" smtClean="0"/>
              <a:t>were </a:t>
            </a:r>
            <a:r>
              <a:rPr i="0" dirty="0"/>
              <a:t>either </a:t>
            </a:r>
            <a:r>
              <a:rPr i="0" dirty="0" smtClean="0"/>
              <a:t>repaired</a:t>
            </a:r>
            <a:r>
              <a:rPr lang="en-US" i="0" baseline="0" dirty="0" smtClean="0"/>
              <a:t> or</a:t>
            </a:r>
            <a:r>
              <a:rPr i="0" dirty="0" smtClean="0"/>
              <a:t> </a:t>
            </a:r>
            <a:r>
              <a:rPr i="0" dirty="0"/>
              <a:t>replaced </a:t>
            </a:r>
            <a:r>
              <a:rPr i="0" dirty="0" smtClean="0"/>
              <a:t>during </a:t>
            </a:r>
            <a:r>
              <a:rPr i="0" dirty="0"/>
              <a:t>the inspection. </a:t>
            </a:r>
            <a:r>
              <a:rPr lang="en-US" i="0" dirty="0" smtClean="0"/>
              <a:t> </a:t>
            </a:r>
            <a:r>
              <a:rPr i="0" dirty="0" smtClean="0"/>
              <a:t>Ask </a:t>
            </a:r>
            <a:r>
              <a:rPr i="0" dirty="0"/>
              <a:t>what to </a:t>
            </a:r>
            <a:r>
              <a:rPr i="0" dirty="0" smtClean="0"/>
              <a:t>look </a:t>
            </a:r>
            <a:r>
              <a:rPr i="0" dirty="0"/>
              <a:t>for and watch for during the first </a:t>
            </a:r>
            <a:r>
              <a:rPr i="0" dirty="0" smtClean="0"/>
              <a:t>flight </a:t>
            </a:r>
            <a:r>
              <a:rPr i="0" dirty="0"/>
              <a:t>after maintenance. </a:t>
            </a:r>
            <a:r>
              <a:rPr lang="en-US" i="0" dirty="0" smtClean="0"/>
              <a:t> Is there maintenance that is required after the first flight or so many hours of post maintenance operation?  </a:t>
            </a:r>
            <a:r>
              <a:rPr i="0" dirty="0" smtClean="0"/>
              <a:t>After all</a:t>
            </a:r>
            <a:r>
              <a:rPr i="0" dirty="0"/>
              <a:t>, </a:t>
            </a:r>
            <a:r>
              <a:rPr i="0" dirty="0" smtClean="0"/>
              <a:t>the</a:t>
            </a:r>
            <a:r>
              <a:rPr lang="en-US" i="0" baseline="0" dirty="0" smtClean="0"/>
              <a:t> mechanic</a:t>
            </a:r>
            <a:r>
              <a:rPr i="0" dirty="0" smtClean="0"/>
              <a:t> know</a:t>
            </a:r>
            <a:r>
              <a:rPr lang="en-US" i="0" dirty="0" smtClean="0"/>
              <a:t>s</a:t>
            </a:r>
            <a:r>
              <a:rPr i="0" dirty="0" smtClean="0"/>
              <a:t> </a:t>
            </a:r>
            <a:r>
              <a:rPr i="0" dirty="0"/>
              <a:t>what needs to be </a:t>
            </a:r>
            <a:r>
              <a:rPr i="0" dirty="0" smtClean="0"/>
              <a:t>watched </a:t>
            </a:r>
            <a:r>
              <a:rPr i="0" dirty="0"/>
              <a:t>right after </a:t>
            </a:r>
            <a:r>
              <a:rPr i="0" dirty="0" smtClean="0"/>
              <a:t>an </a:t>
            </a:r>
            <a:r>
              <a:rPr i="0" dirty="0"/>
              <a:t>inspection or </a:t>
            </a:r>
            <a:r>
              <a:rPr lang="en-US" i="0" dirty="0" smtClean="0"/>
              <a:t>maintenance</a:t>
            </a:r>
            <a:r>
              <a:rPr i="0" dirty="0" smtClean="0"/>
              <a:t>. </a:t>
            </a:r>
            <a:endParaRPr lang="en-US" i="0" dirty="0" smtClean="0"/>
          </a:p>
          <a:p>
            <a:endParaRPr lang="en-US" b="1" dirty="0" smtClean="0"/>
          </a:p>
          <a:p>
            <a:r>
              <a:rPr lang="en-US" b="1" dirty="0" smtClean="0"/>
              <a:t>Next Slide</a:t>
            </a:r>
          </a:p>
          <a:p>
            <a:endParaRPr dirty="0"/>
          </a:p>
        </p:txBody>
      </p:sp>
    </p:spTree>
    <p:extLst>
      <p:ext uri="{BB962C8B-B14F-4D97-AF65-F5344CB8AC3E}">
        <p14:creationId xmlns:p14="http://schemas.microsoft.com/office/powerpoint/2010/main" val="136580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343517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i="0" dirty="0" smtClean="0"/>
              <a:t>Help </a:t>
            </a:r>
            <a:r>
              <a:rPr i="0" dirty="0"/>
              <a:t>the </a:t>
            </a:r>
            <a:r>
              <a:rPr lang="en-US" i="0" dirty="0" smtClean="0"/>
              <a:t>maintenance</a:t>
            </a:r>
            <a:r>
              <a:rPr lang="en-US" i="0" baseline="0" dirty="0" smtClean="0"/>
              <a:t> </a:t>
            </a:r>
            <a:r>
              <a:rPr i="0" dirty="0" smtClean="0"/>
              <a:t>technician </a:t>
            </a:r>
            <a:r>
              <a:rPr i="0" dirty="0"/>
              <a:t>build a status </a:t>
            </a:r>
            <a:r>
              <a:rPr i="0" dirty="0" smtClean="0"/>
              <a:t>sheet.</a:t>
            </a:r>
            <a:r>
              <a:rPr lang="en-US" i="0" dirty="0" smtClean="0"/>
              <a:t>  </a:t>
            </a:r>
            <a:r>
              <a:rPr i="0" dirty="0" smtClean="0"/>
              <a:t>Include </a:t>
            </a:r>
            <a:r>
              <a:rPr i="0" dirty="0"/>
              <a:t>everything </a:t>
            </a:r>
            <a:r>
              <a:rPr lang="en-US" i="0" dirty="0" smtClean="0"/>
              <a:t>about </a:t>
            </a:r>
            <a:r>
              <a:rPr i="0" dirty="0" smtClean="0"/>
              <a:t>you</a:t>
            </a:r>
            <a:r>
              <a:rPr lang="en-US" i="0" dirty="0" smtClean="0"/>
              <a:t>r</a:t>
            </a:r>
            <a:r>
              <a:rPr i="0" dirty="0" smtClean="0"/>
              <a:t> </a:t>
            </a:r>
            <a:r>
              <a:rPr lang="en-US" i="0" dirty="0" smtClean="0"/>
              <a:t>aircraft </a:t>
            </a:r>
            <a:r>
              <a:rPr i="0" dirty="0" smtClean="0"/>
              <a:t>to verify inspections</a:t>
            </a:r>
            <a:r>
              <a:rPr lang="en-US" i="0" dirty="0" smtClean="0"/>
              <a:t>, AD’s, </a:t>
            </a:r>
            <a:r>
              <a:rPr i="0" dirty="0" smtClean="0"/>
              <a:t>etc.</a:t>
            </a:r>
            <a:r>
              <a:rPr lang="en-US" i="0" dirty="0" smtClean="0"/>
              <a:t> that could</a:t>
            </a:r>
            <a:r>
              <a:rPr lang="en-US" i="0" baseline="0" dirty="0" smtClean="0"/>
              <a:t> become due.  Especially</a:t>
            </a:r>
            <a:r>
              <a:rPr i="0" dirty="0" smtClean="0"/>
              <a:t> </a:t>
            </a:r>
            <a:r>
              <a:rPr i="0" dirty="0"/>
              <a:t>for any </a:t>
            </a:r>
            <a:r>
              <a:rPr i="0" dirty="0" smtClean="0"/>
              <a:t>and </a:t>
            </a:r>
            <a:r>
              <a:rPr i="0" dirty="0"/>
              <a:t>all persons that will be flying the </a:t>
            </a:r>
            <a:r>
              <a:rPr i="0" dirty="0" smtClean="0"/>
              <a:t>aircraft</a:t>
            </a:r>
            <a:r>
              <a:rPr lang="en-US" i="0" dirty="0" smtClean="0"/>
              <a:t> if</a:t>
            </a:r>
            <a:r>
              <a:rPr lang="en-US" i="0" baseline="0" dirty="0" smtClean="0"/>
              <a:t> in a club</a:t>
            </a:r>
            <a:r>
              <a:rPr i="0" dirty="0" smtClean="0"/>
              <a:t>. </a:t>
            </a:r>
            <a:endParaRPr lang="en-US" i="0" dirty="0" smtClean="0"/>
          </a:p>
          <a:p>
            <a:endParaRPr lang="en-US" i="1" dirty="0" smtClean="0"/>
          </a:p>
          <a:p>
            <a:r>
              <a:rPr lang="en-US" b="1" dirty="0" smtClean="0"/>
              <a:t>Next Slide</a:t>
            </a:r>
            <a:endParaRPr b="1" dirty="0"/>
          </a:p>
        </p:txBody>
      </p:sp>
    </p:spTree>
    <p:extLst>
      <p:ext uri="{BB962C8B-B14F-4D97-AF65-F5344CB8AC3E}">
        <p14:creationId xmlns:p14="http://schemas.microsoft.com/office/powerpoint/2010/main" val="367420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i="0" dirty="0" smtClean="0"/>
              <a:t>Having </a:t>
            </a:r>
            <a:r>
              <a:rPr i="0" dirty="0"/>
              <a:t>a good </a:t>
            </a:r>
            <a:r>
              <a:rPr lang="en-US" i="0" dirty="0" smtClean="0"/>
              <a:t>“Status Sheet” </a:t>
            </a:r>
            <a:r>
              <a:rPr i="0" dirty="0" smtClean="0"/>
              <a:t>to </a:t>
            </a:r>
            <a:r>
              <a:rPr i="0" dirty="0"/>
              <a:t>follow </a:t>
            </a:r>
            <a:r>
              <a:rPr i="0" dirty="0" smtClean="0"/>
              <a:t>will </a:t>
            </a:r>
            <a:r>
              <a:rPr i="0" dirty="0"/>
              <a:t>keep you and other </a:t>
            </a:r>
            <a:r>
              <a:rPr i="0" dirty="0" smtClean="0"/>
              <a:t>pilots </a:t>
            </a:r>
            <a:r>
              <a:rPr i="0" dirty="0"/>
              <a:t>informed on the airworthiness </a:t>
            </a:r>
            <a:r>
              <a:rPr i="0" dirty="0" smtClean="0"/>
              <a:t>of </a:t>
            </a:r>
            <a:r>
              <a:rPr i="0" dirty="0"/>
              <a:t>the aircraft</a:t>
            </a:r>
            <a:r>
              <a:rPr i="0" dirty="0" smtClean="0"/>
              <a:t>.</a:t>
            </a:r>
            <a:r>
              <a:rPr lang="en-US" i="0" dirty="0" smtClean="0"/>
              <a:t> </a:t>
            </a:r>
            <a:r>
              <a:rPr i="0" dirty="0" smtClean="0"/>
              <a:t> </a:t>
            </a:r>
            <a:r>
              <a:rPr lang="en-US" i="0" dirty="0" smtClean="0"/>
              <a:t>Note</a:t>
            </a:r>
            <a:r>
              <a:rPr lang="en-US" i="0" baseline="0" dirty="0" smtClean="0"/>
              <a:t> the propeller.  Wood propellers may have special post maintenance or inspection requirements</a:t>
            </a:r>
            <a:r>
              <a:rPr lang="en-US" i="1" baseline="0" dirty="0" smtClean="0"/>
              <a:t>.</a:t>
            </a:r>
          </a:p>
          <a:p>
            <a:endParaRPr lang="en-US" baseline="0" dirty="0" smtClean="0"/>
          </a:p>
          <a:p>
            <a:r>
              <a:rPr lang="en-US" b="1" dirty="0" smtClean="0"/>
              <a:t>Next Slide</a:t>
            </a:r>
            <a:endParaRPr b="1" dirty="0"/>
          </a:p>
        </p:txBody>
      </p:sp>
    </p:spTree>
    <p:extLst>
      <p:ext uri="{BB962C8B-B14F-4D97-AF65-F5344CB8AC3E}">
        <p14:creationId xmlns:p14="http://schemas.microsoft.com/office/powerpoint/2010/main" val="804089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0" dirty="0" smtClean="0"/>
              <a:t>(From</a:t>
            </a:r>
            <a:r>
              <a:rPr lang="en-US" b="1" i="0" baseline="0" dirty="0" smtClean="0"/>
              <a:t> AOPA site)</a:t>
            </a:r>
            <a:r>
              <a:rPr lang="en-US" i="0" baseline="0" dirty="0" smtClean="0"/>
              <a:t>:  </a:t>
            </a:r>
            <a:r>
              <a:rPr lang="en-US" i="0" dirty="0" smtClean="0"/>
              <a:t>ELTs were originally intended for use on the 121.5 MHz frequency to alert air traffic control and aircraft monitoring the frequency of distressed aircraft. In 1982, a satellite-based monitoring system, </a:t>
            </a:r>
            <a:r>
              <a:rPr lang="en-US" i="0" dirty="0" smtClean="0">
                <a:hlinkClick r:id="rId3"/>
              </a:rPr>
              <a:t>COSPAS-SARSAT</a:t>
            </a:r>
            <a:r>
              <a:rPr lang="en-US" i="0" dirty="0" smtClean="0"/>
              <a:t>,  was implemented to provide a better way to detect these distress signals.  In 2009, the international COSPAS-SARSAT satellite system discontinued satellite-based monitoring of the 121.5/243 MHz frequencies. </a:t>
            </a:r>
            <a:r>
              <a:rPr lang="en-US" i="0" baseline="0" dirty="0" smtClean="0"/>
              <a:t> </a:t>
            </a:r>
            <a:r>
              <a:rPr lang="en-US" i="0" dirty="0" smtClean="0"/>
              <a:t>Pilots should be aware that existing 121.5 MHz ELTs, although still legal from the FAA's perspective, will provide extremely limited assistance if an aircraft crashes, especially in a remote location.  </a:t>
            </a:r>
          </a:p>
          <a:p>
            <a:endParaRPr lang="en-US" b="1" i="0" dirty="0" smtClean="0"/>
          </a:p>
          <a:p>
            <a:r>
              <a:rPr lang="en-US" b="1" i="0" dirty="0" smtClean="0"/>
              <a:t>(From COSPAS-SARSAT site):  </a:t>
            </a:r>
            <a:r>
              <a:rPr lang="en-US" i="0" dirty="0" smtClean="0"/>
              <a:t>The 406 MHz should</a:t>
            </a:r>
            <a:r>
              <a:rPr lang="en-US" i="0" baseline="0" dirty="0" smtClean="0"/>
              <a:t> be tested using the safety precautions identified by the manufacturer.  </a:t>
            </a:r>
            <a:r>
              <a:rPr lang="en-US" b="0" i="0" baseline="0" dirty="0" smtClean="0"/>
              <a:t>ALL</a:t>
            </a:r>
            <a:r>
              <a:rPr lang="en-US" i="0" baseline="0" dirty="0" smtClean="0"/>
              <a:t> signals generated by the 406 MHz received by COSPAS-SARSAT immediately alert and begin the search and rescue process.  </a:t>
            </a:r>
          </a:p>
          <a:p>
            <a:endParaRPr lang="en-US" baseline="0" dirty="0" smtClean="0"/>
          </a:p>
          <a:p>
            <a:r>
              <a:rPr lang="en-US" b="1" dirty="0" smtClean="0"/>
              <a:t>Next Slide</a:t>
            </a:r>
            <a:endParaRPr lang="en-US" b="1" dirty="0"/>
          </a:p>
        </p:txBody>
      </p:sp>
    </p:spTree>
    <p:extLst>
      <p:ext uri="{BB962C8B-B14F-4D97-AF65-F5344CB8AC3E}">
        <p14:creationId xmlns:p14="http://schemas.microsoft.com/office/powerpoint/2010/main" val="173145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i="0" dirty="0" smtClean="0"/>
              <a:t>Jan </a:t>
            </a:r>
            <a:r>
              <a:rPr i="0" dirty="0"/>
              <a:t>1, 2020 is coming around fast.  Avionic shops are getting busier.  Don’t be grounded because </a:t>
            </a:r>
            <a:r>
              <a:rPr i="0" dirty="0" smtClean="0"/>
              <a:t>you </a:t>
            </a:r>
            <a:r>
              <a:rPr i="0" dirty="0"/>
              <a:t>waited to long and now </a:t>
            </a:r>
            <a:r>
              <a:rPr i="0" dirty="0" smtClean="0"/>
              <a:t>can</a:t>
            </a:r>
            <a:r>
              <a:rPr lang="en-US" i="0" dirty="0" smtClean="0"/>
              <a:t>'</a:t>
            </a:r>
            <a:r>
              <a:rPr i="0" dirty="0" smtClean="0"/>
              <a:t>t get </a:t>
            </a:r>
            <a:r>
              <a:rPr i="0" dirty="0"/>
              <a:t>into an avionics shop to have </a:t>
            </a:r>
            <a:r>
              <a:rPr i="0" dirty="0" smtClean="0"/>
              <a:t>ADS-</a:t>
            </a:r>
            <a:r>
              <a:rPr lang="en-US" i="0" dirty="0" smtClean="0"/>
              <a:t>B</a:t>
            </a:r>
            <a:r>
              <a:rPr i="0" dirty="0" smtClean="0"/>
              <a:t> </a:t>
            </a:r>
            <a:r>
              <a:rPr i="0" dirty="0"/>
              <a:t>installed. </a:t>
            </a:r>
            <a:endParaRPr lang="en-US" i="0" dirty="0" smtClean="0"/>
          </a:p>
          <a:p>
            <a:endParaRPr lang="en-US" dirty="0" smtClean="0"/>
          </a:p>
          <a:p>
            <a:r>
              <a:rPr lang="en-US" b="1" dirty="0" smtClean="0"/>
              <a:t>Next Slide</a:t>
            </a:r>
            <a:endParaRPr b="1" dirty="0"/>
          </a:p>
        </p:txBody>
      </p:sp>
    </p:spTree>
    <p:extLst>
      <p:ext uri="{BB962C8B-B14F-4D97-AF65-F5344CB8AC3E}">
        <p14:creationId xmlns:p14="http://schemas.microsoft.com/office/powerpoint/2010/main" val="5436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0" i="0" dirty="0" smtClean="0"/>
              <a:t>For</a:t>
            </a:r>
            <a:r>
              <a:rPr lang="en-US" b="0" i="0" baseline="0" dirty="0" smtClean="0"/>
              <a:t> additional information on this topic please review</a:t>
            </a:r>
            <a:r>
              <a:rPr lang="en-US" b="0" i="0" dirty="0" smtClean="0"/>
              <a:t> these</a:t>
            </a:r>
            <a:r>
              <a:rPr lang="en-US" b="0" i="0" baseline="0" dirty="0" smtClean="0"/>
              <a:t> two resources from NTSB Safety Alerts that reinforce and give examples of inadequate </a:t>
            </a:r>
            <a:r>
              <a:rPr lang="en-US" b="0" i="0" baseline="0" dirty="0" err="1" smtClean="0"/>
              <a:t>preflights</a:t>
            </a:r>
            <a:r>
              <a:rPr lang="en-US" b="0" i="0" baseline="0" dirty="0" smtClean="0"/>
              <a:t> conducted after maintenance.  </a:t>
            </a:r>
          </a:p>
          <a:p>
            <a:endParaRPr lang="en-US" b="0" i="1" dirty="0" smtClean="0"/>
          </a:p>
          <a:p>
            <a:r>
              <a:rPr lang="en-US" b="1" dirty="0" smtClean="0"/>
              <a:t>Next Slide</a:t>
            </a:r>
            <a:endParaRPr lang="en-US" b="1" dirty="0"/>
          </a:p>
        </p:txBody>
      </p:sp>
    </p:spTree>
    <p:extLst>
      <p:ext uri="{BB962C8B-B14F-4D97-AF65-F5344CB8AC3E}">
        <p14:creationId xmlns:p14="http://schemas.microsoft.com/office/powerpoint/2010/main" val="3801145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smtClean="0"/>
              <a:t>Next Slide</a:t>
            </a:r>
            <a:endParaRPr lang="en-US" b="1" dirty="0"/>
          </a:p>
        </p:txBody>
      </p:sp>
    </p:spTree>
    <p:extLst>
      <p:ext uri="{BB962C8B-B14F-4D97-AF65-F5344CB8AC3E}">
        <p14:creationId xmlns:p14="http://schemas.microsoft.com/office/powerpoint/2010/main" val="416499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28</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80497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i="0" baseline="0" dirty="0" smtClean="0"/>
              <a:t>Presentation note:  </a:t>
            </a:r>
            <a:r>
              <a:rPr lang="en-US" b="0" i="1" baseline="0" dirty="0" smtClean="0"/>
              <a:t>The presentation begins with a Chicken Wings cartoon depicting an example of poor preparation and preflight by the pilot; and most importantly, a total lack of proper communication with the mechanic performing the maintenance to determine the airworthiness of the aircraft after maintenance was performed.   A true story follows portraying the same.  This presentation will then discuss Pilot and Mechanic Interfaces, What Maintenance Was Scheduled, What Does the Pilot Anticipate Versus What Was Accomplished, Common Issues, Mechanic and Pilot Communications, Pilot’s Preflight Responsibilities, Record Keeping Forms, Word to the Wise on ELTs, NTSB Resources, and What is Coming Soon.</a:t>
            </a:r>
          </a:p>
          <a:p>
            <a:endParaRPr lang="en-US" b="0" baseline="0" dirty="0" smtClean="0"/>
          </a:p>
          <a:p>
            <a:r>
              <a:rPr lang="en-US" b="1" baseline="0" dirty="0" smtClean="0"/>
              <a:t>N</a:t>
            </a:r>
            <a:r>
              <a:rPr lang="en-US" b="1" dirty="0" smtClean="0"/>
              <a:t>ext Slide</a:t>
            </a:r>
            <a:endParaRPr lang="en-US" b="1" dirty="0"/>
          </a:p>
        </p:txBody>
      </p:sp>
    </p:spTree>
    <p:extLst>
      <p:ext uri="{BB962C8B-B14F-4D97-AF65-F5344CB8AC3E}">
        <p14:creationId xmlns:p14="http://schemas.microsoft.com/office/powerpoint/2010/main" val="14258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US" i="1" dirty="0" smtClean="0"/>
          </a:p>
          <a:p>
            <a:r>
              <a:rPr lang="en-US" b="1" i="0" dirty="0" smtClean="0"/>
              <a:t>Presentation Note:</a:t>
            </a:r>
            <a:r>
              <a:rPr lang="en-US" b="1" i="0" baseline="0" dirty="0" smtClean="0"/>
              <a:t>  </a:t>
            </a:r>
            <a:r>
              <a:rPr lang="en-US" i="1" baseline="0" dirty="0" smtClean="0"/>
              <a:t>Pause approximately 15 seconds to allow time for the airman to read the comic strip.</a:t>
            </a:r>
          </a:p>
          <a:p>
            <a:endParaRPr lang="en-US" baseline="0" dirty="0" smtClean="0"/>
          </a:p>
          <a:p>
            <a:r>
              <a:rPr lang="en-US" b="1" baseline="0" dirty="0" smtClean="0"/>
              <a:t>Next Slide</a:t>
            </a:r>
          </a:p>
          <a:p>
            <a:endParaRPr lang="en-US" baseline="0" dirty="0" smtClean="0"/>
          </a:p>
          <a:p>
            <a:endParaRPr lang="en-US" dirty="0"/>
          </a:p>
        </p:txBody>
      </p:sp>
    </p:spTree>
    <p:extLst>
      <p:ext uri="{BB962C8B-B14F-4D97-AF65-F5344CB8AC3E}">
        <p14:creationId xmlns:p14="http://schemas.microsoft.com/office/powerpoint/2010/main" val="221600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endParaRPr lang="en-US" altLang="en-US" dirty="0" smtClean="0"/>
          </a:p>
          <a:p>
            <a:r>
              <a:rPr lang="en-US" altLang="en-US" i="1" dirty="0" smtClean="0"/>
              <a:t>Story line:</a:t>
            </a:r>
          </a:p>
          <a:p>
            <a:endParaRPr lang="en-US" altLang="en-US" i="1" dirty="0" smtClean="0"/>
          </a:p>
          <a:p>
            <a:r>
              <a:rPr lang="en-US" altLang="en-US" i="0" dirty="0" smtClean="0"/>
              <a:t>A club aircraft was in maintenance.  The aircraft owners were a man and his wife.</a:t>
            </a:r>
          </a:p>
          <a:p>
            <a:endParaRPr lang="en-US" altLang="en-US" i="0" dirty="0" smtClean="0"/>
          </a:p>
          <a:p>
            <a:r>
              <a:rPr lang="en-US" altLang="en-US" i="0" dirty="0" smtClean="0"/>
              <a:t>The aircraft was almost done with the maintenance so the mechanic informed the club that the aircraft would be ready the following day. The maintenance personnel had found a thread bare tire and removed the wheel.  The tire was not in stock so they ordered it and just put the tire/wheel on hand tight so it would not to be on jacks overnight. The Pilot showed up early and flew the aircraft around the pattern. When the mechanics arrived at work they realized the aircraft was gone, and flying in the pattern.  They got in touch with the pilot’s wife who quickly called the tower and advised him to land.</a:t>
            </a:r>
          </a:p>
          <a:p>
            <a:endParaRPr lang="en-US" altLang="en-US" i="0" dirty="0" smtClean="0"/>
          </a:p>
          <a:p>
            <a:r>
              <a:rPr lang="en-US" altLang="en-US" i="0" dirty="0" smtClean="0"/>
              <a:t>Upon inspection of the aircraft two</a:t>
            </a:r>
            <a:r>
              <a:rPr lang="en-US" altLang="en-US" i="0" baseline="0" dirty="0" smtClean="0"/>
              <a:t> Aviation Safety Inspectors</a:t>
            </a:r>
            <a:r>
              <a:rPr lang="en-US" altLang="en-US" i="0" dirty="0" smtClean="0"/>
              <a:t> found the wheel not properly installed and the photos that follow are of the aircraft after flight.</a:t>
            </a:r>
          </a:p>
          <a:p>
            <a:endParaRPr lang="en-US" altLang="en-US" dirty="0" smtClean="0"/>
          </a:p>
          <a:p>
            <a:r>
              <a:rPr lang="en-US" altLang="en-US" b="1" dirty="0" smtClean="0"/>
              <a:t>Next Slide</a:t>
            </a:r>
          </a:p>
        </p:txBody>
      </p:sp>
      <p:sp>
        <p:nvSpPr>
          <p:cNvPr id="922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4F1397D-3917-4796-92AC-141AA7518107}" type="slidenum">
              <a:rPr lang="en-US" altLang="en-US" sz="1200" smtClean="0"/>
              <a:pPr/>
              <a:t>5</a:t>
            </a:fld>
            <a:endParaRPr lang="en-US" altLang="en-US" sz="1200" smtClean="0"/>
          </a:p>
        </p:txBody>
      </p:sp>
    </p:spTree>
    <p:extLst>
      <p:ext uri="{BB962C8B-B14F-4D97-AF65-F5344CB8AC3E}">
        <p14:creationId xmlns:p14="http://schemas.microsoft.com/office/powerpoint/2010/main" val="2875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Notice the gap between the caliper and the mounting surface.  It</a:t>
            </a:r>
            <a:r>
              <a:rPr lang="en-US" i="0" baseline="0" dirty="0" smtClean="0"/>
              <a:t> is s</a:t>
            </a:r>
            <a:r>
              <a:rPr lang="en-US" i="0" dirty="0" smtClean="0"/>
              <a:t>mall but should have been noticed, especially after scheduled maintenance.</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AC8DC2B0-186A-4C85-889D-C0F1144D5A5E}" type="slidenum">
              <a:rPr lang="en-US" smtClean="0"/>
              <a:t>6</a:t>
            </a:fld>
            <a:endParaRPr lang="en-US"/>
          </a:p>
        </p:txBody>
      </p:sp>
    </p:spTree>
    <p:extLst>
      <p:ext uri="{BB962C8B-B14F-4D97-AF65-F5344CB8AC3E}">
        <p14:creationId xmlns:p14="http://schemas.microsoft.com/office/powerpoint/2010/main" val="19798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 proper preflight should have identified the hand tightened brake assembly.</a:t>
            </a:r>
            <a:r>
              <a:rPr lang="en-US" i="0" baseline="0" dirty="0" smtClean="0"/>
              <a:t> </a:t>
            </a:r>
          </a:p>
          <a:p>
            <a:r>
              <a:rPr lang="en-US" i="0" baseline="0" dirty="0" smtClean="0"/>
              <a:t>Please Note: There is no safety wire on the bolts.</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AC8DC2B0-186A-4C85-889D-C0F1144D5A5E}" type="slidenum">
              <a:rPr lang="en-US" smtClean="0"/>
              <a:t>7</a:t>
            </a:fld>
            <a:endParaRPr lang="en-US"/>
          </a:p>
        </p:txBody>
      </p:sp>
    </p:spTree>
    <p:extLst>
      <p:ext uri="{BB962C8B-B14F-4D97-AF65-F5344CB8AC3E}">
        <p14:creationId xmlns:p14="http://schemas.microsoft.com/office/powerpoint/2010/main" val="79152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Make</a:t>
            </a:r>
            <a:r>
              <a:rPr lang="en-US" i="0" baseline="0" dirty="0" smtClean="0"/>
              <a:t> sure you c</a:t>
            </a:r>
            <a:r>
              <a:rPr lang="en-US" i="0" dirty="0" smtClean="0"/>
              <a:t>heck with</a:t>
            </a:r>
            <a:r>
              <a:rPr lang="en-US" i="0" baseline="0" dirty="0" smtClean="0"/>
              <a:t> the applicable manufacturer’s tire manual to ascertain serviceability of the tires.</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AC8DC2B0-186A-4C85-889D-C0F1144D5A5E}" type="slidenum">
              <a:rPr lang="en-US" smtClean="0"/>
              <a:t>8</a:t>
            </a:fld>
            <a:endParaRPr lang="en-US"/>
          </a:p>
        </p:txBody>
      </p:sp>
    </p:spTree>
    <p:extLst>
      <p:ext uri="{BB962C8B-B14F-4D97-AF65-F5344CB8AC3E}">
        <p14:creationId xmlns:p14="http://schemas.microsoft.com/office/powerpoint/2010/main" val="110756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 photo was taken post flight after the aircraft was properly repaired.  This is the proper</a:t>
            </a:r>
            <a:r>
              <a:rPr lang="en-US" i="0" baseline="0" dirty="0" smtClean="0"/>
              <a:t> visual the pilot </a:t>
            </a:r>
            <a:r>
              <a:rPr lang="en-US" b="0" i="0" baseline="0" dirty="0" smtClean="0"/>
              <a:t>should</a:t>
            </a:r>
            <a:r>
              <a:rPr lang="en-US" b="1" i="0" baseline="0" dirty="0" smtClean="0"/>
              <a:t> </a:t>
            </a:r>
            <a:r>
              <a:rPr lang="en-US" i="0" baseline="0" dirty="0" smtClean="0"/>
              <a:t>have seen.</a:t>
            </a:r>
          </a:p>
          <a:p>
            <a:endParaRPr lang="en-US" i="0" baseline="0" dirty="0" smtClean="0"/>
          </a:p>
          <a:p>
            <a:r>
              <a:rPr lang="en-US" b="0" i="0" baseline="0" dirty="0" smtClean="0"/>
              <a:t>Moral of the story: </a:t>
            </a:r>
          </a:p>
          <a:p>
            <a:r>
              <a:rPr lang="en-US" b="0" i="0" baseline="0" dirty="0" smtClean="0"/>
              <a:t>1.   Don’t tell the customer the aircraft is ready to go while still undergoing maintenance.</a:t>
            </a:r>
          </a:p>
          <a:p>
            <a:pPr marL="228600" indent="-228600">
              <a:buAutoNum type="arabicPeriod" startAt="2"/>
            </a:pPr>
            <a:r>
              <a:rPr lang="en-US" b="0" i="0" dirty="0" smtClean="0"/>
              <a:t>Mechanics</a:t>
            </a:r>
            <a:r>
              <a:rPr lang="en-US" b="0" i="0" baseline="0" dirty="0" smtClean="0"/>
              <a:t> need to make an </a:t>
            </a:r>
            <a:r>
              <a:rPr lang="en-US" b="0" i="0" baseline="0" dirty="0" err="1" smtClean="0"/>
              <a:t>unairworthy</a:t>
            </a:r>
            <a:r>
              <a:rPr lang="en-US" b="0" i="0" baseline="0" dirty="0" smtClean="0"/>
              <a:t> item(s) easily identifiable. </a:t>
            </a:r>
          </a:p>
          <a:p>
            <a:pPr marL="228600" indent="-228600">
              <a:buAutoNum type="arabicPeriod" startAt="2"/>
            </a:pPr>
            <a:r>
              <a:rPr lang="en-US" b="0" i="0" baseline="0" dirty="0" smtClean="0"/>
              <a:t>The pilot must always do a thorough preflight after maintenance and speak to the mechanic to ascertain the status of the aircraft.</a:t>
            </a:r>
          </a:p>
          <a:p>
            <a:pPr marL="228600" indent="-228600">
              <a:buAutoNum type="arabicPeriod" startAt="2"/>
            </a:pPr>
            <a:endParaRPr lang="en-US" b="1" baseline="0" dirty="0" smtClean="0"/>
          </a:p>
          <a:p>
            <a:pPr marL="0" indent="0">
              <a:buNone/>
            </a:pPr>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AC8DC2B0-186A-4C85-889D-C0F1144D5A5E}" type="slidenum">
              <a:rPr lang="en-US" smtClean="0"/>
              <a:t>9</a:t>
            </a:fld>
            <a:endParaRPr lang="en-US"/>
          </a:p>
        </p:txBody>
      </p:sp>
    </p:spTree>
    <p:extLst>
      <p:ext uri="{BB962C8B-B14F-4D97-AF65-F5344CB8AC3E}">
        <p14:creationId xmlns:p14="http://schemas.microsoft.com/office/powerpoint/2010/main" val="2987562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03301" y="3818382"/>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17045" r="4741"/>
          <a:stretch/>
        </p:blipFill>
        <p:spPr>
          <a:xfrm>
            <a:off x="6799802" y="1978489"/>
            <a:ext cx="5233523" cy="446091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tsb.gov/safety/safety-alerts/Pages/default.asp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AsPA3u7JSF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307536" y="1795830"/>
            <a:ext cx="6525946" cy="1202712"/>
          </a:xfrm>
        </p:spPr>
        <p:txBody>
          <a:bodyPr/>
          <a:lstStyle/>
          <a:p>
            <a:r>
              <a:rPr lang="en-US" dirty="0" smtClean="0"/>
              <a:t>Topic of the Month – September</a:t>
            </a:r>
            <a:r>
              <a:rPr lang="en-US" dirty="0">
                <a:solidFill>
                  <a:schemeClr val="tx1"/>
                </a:solidFill>
              </a:rPr>
              <a:t> </a:t>
            </a:r>
            <a:r>
              <a:rPr lang="en-US" dirty="0" smtClean="0">
                <a:solidFill>
                  <a:schemeClr val="tx1">
                    <a:lumMod val="50000"/>
                    <a:lumOff val="50000"/>
                  </a:schemeClr>
                </a:solidFill>
              </a:rPr>
              <a:t>Preflight after Maintenance</a:t>
            </a:r>
          </a:p>
        </p:txBody>
      </p:sp>
      <p:sp>
        <p:nvSpPr>
          <p:cNvPr id="32785" name="Text Box 17"/>
          <p:cNvSpPr txBox="1">
            <a:spLocks noChangeArrowheads="1"/>
          </p:cNvSpPr>
          <p:nvPr/>
        </p:nvSpPr>
        <p:spPr bwMode="auto">
          <a:xfrm>
            <a:off x="2166175" y="379289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2166175" y="412944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2166175" y="4516270"/>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225" y="369651"/>
            <a:ext cx="8177060" cy="553998"/>
          </a:xfrm>
          <a:prstGeom prst="rect">
            <a:avLst/>
          </a:prstGeom>
        </p:spPr>
        <p:txBody>
          <a:bodyPr vert="horz" wrap="square" lIns="0" tIns="0" rIns="0" bIns="0" numCol="1" rtlCol="0" anchor="ctr" anchorCtr="0" compatLnSpc="1">
            <a:prstTxWarp prst="textNoShape">
              <a:avLst/>
            </a:prstTxWarp>
            <a:spAutoFit/>
          </a:bodyPr>
          <a:lstStyle/>
          <a:p>
            <a:pPr marL="9525"/>
            <a:r>
              <a:rPr sz="3600" dirty="0">
                <a:ea typeface="Tahoma" panose="020B0604030504040204" pitchFamily="34" charset="0"/>
                <a:cs typeface="Tahoma" panose="020B0604030504040204" pitchFamily="34" charset="0"/>
              </a:rPr>
              <a:t>Pilots and Maintenance</a:t>
            </a:r>
            <a:r>
              <a:rPr sz="3600" spc="-75" dirty="0">
                <a:ea typeface="Tahoma" panose="020B0604030504040204" pitchFamily="34" charset="0"/>
                <a:cs typeface="Tahoma" panose="020B0604030504040204" pitchFamily="34" charset="0"/>
              </a:rPr>
              <a:t> </a:t>
            </a:r>
            <a:r>
              <a:rPr sz="3600" dirty="0">
                <a:ea typeface="Tahoma" panose="020B0604030504040204" pitchFamily="34" charset="0"/>
                <a:cs typeface="Tahoma" panose="020B0604030504040204" pitchFamily="34" charset="0"/>
              </a:rPr>
              <a:t>Personnel</a:t>
            </a:r>
          </a:p>
        </p:txBody>
      </p:sp>
      <p:sp>
        <p:nvSpPr>
          <p:cNvPr id="5" name="Slide Number Placeholder 4"/>
          <p:cNvSpPr>
            <a:spLocks noGrp="1"/>
          </p:cNvSpPr>
          <p:nvPr>
            <p:ph type="sldNum" sz="quarter" idx="4294967295"/>
          </p:nvPr>
        </p:nvSpPr>
        <p:spPr>
          <a:xfrm>
            <a:off x="10447337" y="6348415"/>
            <a:ext cx="389275" cy="120480"/>
          </a:xfrm>
        </p:spPr>
        <p:txBody>
          <a:bodyPr/>
          <a:lstStyle/>
          <a:p>
            <a:pPr marL="19050">
              <a:lnSpc>
                <a:spcPts val="1069"/>
              </a:lnSpc>
            </a:pPr>
            <a:fld id="{81D60167-4931-47E6-BA6A-407CBD079E47}" type="slidenum">
              <a:rPr lang="en-US" sz="1200" spc="-4"/>
              <a:pPr marL="19050">
                <a:lnSpc>
                  <a:spcPts val="1069"/>
                </a:lnSpc>
              </a:pPr>
              <a:t>10</a:t>
            </a:fld>
            <a:endParaRPr lang="en-US" sz="1200" spc="-4" dirty="0"/>
          </a:p>
        </p:txBody>
      </p:sp>
      <p:sp>
        <p:nvSpPr>
          <p:cNvPr id="3" name="object 3"/>
          <p:cNvSpPr txBox="1"/>
          <p:nvPr/>
        </p:nvSpPr>
        <p:spPr>
          <a:xfrm>
            <a:off x="718225" y="1326453"/>
            <a:ext cx="7543800" cy="3431709"/>
          </a:xfrm>
          <a:prstGeom prst="rect">
            <a:avLst/>
          </a:prstGeom>
        </p:spPr>
        <p:txBody>
          <a:bodyPr vert="horz" wrap="square" lIns="0" tIns="0" rIns="0" bIns="0" rtlCol="0">
            <a:spAutoFit/>
          </a:bodyPr>
          <a:lstStyle/>
          <a:p>
            <a:pPr marL="352425" indent="-342900" defTabSz="685800">
              <a:buFont typeface="Arial" panose="020B0604020202020204" pitchFamily="34" charset="0"/>
              <a:buChar char="•"/>
              <a:tabLst>
                <a:tab pos="566261" algn="l"/>
                <a:tab pos="566738" algn="l"/>
              </a:tabLst>
            </a:pPr>
            <a:r>
              <a:rPr sz="3200" b="1" spc="-8" dirty="0">
                <a:solidFill>
                  <a:prstClr val="black"/>
                </a:solidFill>
                <a:latin typeface="Arial"/>
                <a:cs typeface="Arial"/>
              </a:rPr>
              <a:t>Experience </a:t>
            </a:r>
            <a:r>
              <a:rPr sz="3200" b="1" spc="-4" dirty="0">
                <a:solidFill>
                  <a:prstClr val="black"/>
                </a:solidFill>
                <a:latin typeface="Arial"/>
                <a:cs typeface="Arial"/>
              </a:rPr>
              <a:t>level of the</a:t>
            </a:r>
            <a:r>
              <a:rPr sz="3200" b="1" spc="-38" dirty="0">
                <a:solidFill>
                  <a:prstClr val="black"/>
                </a:solidFill>
                <a:latin typeface="Arial"/>
                <a:cs typeface="Arial"/>
              </a:rPr>
              <a:t> </a:t>
            </a:r>
            <a:r>
              <a:rPr sz="3200" b="1" spc="-4" dirty="0">
                <a:solidFill>
                  <a:prstClr val="black"/>
                </a:solidFill>
                <a:latin typeface="Arial"/>
                <a:cs typeface="Arial"/>
              </a:rPr>
              <a:t>pilot</a:t>
            </a:r>
            <a:endParaRPr lang="en-US" sz="3200" b="1" spc="-4" dirty="0">
              <a:solidFill>
                <a:prstClr val="black"/>
              </a:solidFill>
              <a:latin typeface="Arial"/>
              <a:cs typeface="Arial"/>
            </a:endParaRPr>
          </a:p>
          <a:p>
            <a:pPr marL="352425" indent="-342900" defTabSz="685800">
              <a:buFont typeface="Arial" panose="020B0604020202020204" pitchFamily="34" charset="0"/>
              <a:buChar char="•"/>
              <a:tabLst>
                <a:tab pos="566261" algn="l"/>
                <a:tab pos="566738" algn="l"/>
              </a:tabLst>
            </a:pPr>
            <a:endParaRPr sz="3200" dirty="0">
              <a:solidFill>
                <a:prstClr val="black"/>
              </a:solidFill>
              <a:latin typeface="Arial"/>
              <a:cs typeface="Arial"/>
            </a:endParaRPr>
          </a:p>
          <a:p>
            <a:pPr marL="352425" indent="-342900" defTabSz="685800">
              <a:spcBef>
                <a:spcPts val="574"/>
              </a:spcBef>
              <a:buFont typeface="Arial" panose="020B0604020202020204" pitchFamily="34" charset="0"/>
              <a:buChar char="•"/>
              <a:tabLst>
                <a:tab pos="566261" algn="l"/>
                <a:tab pos="566738" algn="l"/>
              </a:tabLst>
            </a:pPr>
            <a:r>
              <a:rPr sz="3200" b="1" spc="-8" dirty="0">
                <a:solidFill>
                  <a:prstClr val="black"/>
                </a:solidFill>
                <a:latin typeface="Arial"/>
                <a:cs typeface="Arial"/>
              </a:rPr>
              <a:t>Experience </a:t>
            </a:r>
            <a:r>
              <a:rPr sz="3200" b="1" spc="-4" dirty="0">
                <a:solidFill>
                  <a:prstClr val="black"/>
                </a:solidFill>
                <a:latin typeface="Arial"/>
                <a:cs typeface="Arial"/>
              </a:rPr>
              <a:t>level of the</a:t>
            </a:r>
            <a:r>
              <a:rPr sz="3200" b="1" spc="-34" dirty="0">
                <a:solidFill>
                  <a:prstClr val="black"/>
                </a:solidFill>
                <a:latin typeface="Arial"/>
                <a:cs typeface="Arial"/>
              </a:rPr>
              <a:t> </a:t>
            </a:r>
            <a:r>
              <a:rPr sz="3200" b="1" spc="-8" dirty="0">
                <a:solidFill>
                  <a:prstClr val="black"/>
                </a:solidFill>
                <a:latin typeface="Arial"/>
                <a:cs typeface="Arial"/>
              </a:rPr>
              <a:t>mechanic</a:t>
            </a:r>
            <a:endParaRPr lang="en-US" sz="3200" b="1" spc="-8" dirty="0">
              <a:solidFill>
                <a:prstClr val="black"/>
              </a:solidFill>
              <a:latin typeface="Arial"/>
              <a:cs typeface="Arial"/>
            </a:endParaRPr>
          </a:p>
          <a:p>
            <a:pPr marL="352425" indent="-342900" defTabSz="685800">
              <a:spcBef>
                <a:spcPts val="574"/>
              </a:spcBef>
              <a:buFont typeface="Arial" panose="020B0604020202020204" pitchFamily="34" charset="0"/>
              <a:buChar char="•"/>
              <a:tabLst>
                <a:tab pos="566261" algn="l"/>
                <a:tab pos="566738" algn="l"/>
              </a:tabLst>
            </a:pPr>
            <a:endParaRPr sz="3200" dirty="0">
              <a:solidFill>
                <a:prstClr val="black"/>
              </a:solidFill>
              <a:latin typeface="Arial"/>
              <a:cs typeface="Arial"/>
            </a:endParaRPr>
          </a:p>
          <a:p>
            <a:pPr marL="352425" marR="458153" indent="-342900" defTabSz="685800">
              <a:spcBef>
                <a:spcPts val="574"/>
              </a:spcBef>
              <a:buFont typeface="Arial" panose="020B0604020202020204" pitchFamily="34" charset="0"/>
              <a:buChar char="•"/>
              <a:tabLst>
                <a:tab pos="566261" algn="l"/>
                <a:tab pos="566738" algn="l"/>
              </a:tabLst>
            </a:pPr>
            <a:r>
              <a:rPr sz="3200" b="1" spc="-8" dirty="0">
                <a:solidFill>
                  <a:prstClr val="black"/>
                </a:solidFill>
                <a:latin typeface="Arial"/>
                <a:cs typeface="Arial"/>
              </a:rPr>
              <a:t>Discrepancy Sheets-clear and  concise</a:t>
            </a:r>
            <a:endParaRPr sz="3200" dirty="0">
              <a:solidFill>
                <a:prstClr val="black"/>
              </a:solidFill>
              <a:latin typeface="Arial"/>
              <a:cs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245" y="3263391"/>
            <a:ext cx="2792717" cy="208931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3671"/>
          <a:stretch/>
        </p:blipFill>
        <p:spPr>
          <a:xfrm>
            <a:off x="8845245" y="1040861"/>
            <a:ext cx="2792717" cy="1938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726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445851"/>
            <a:ext cx="8305800" cy="553998"/>
          </a:xfrm>
          <a:prstGeom prst="rect">
            <a:avLst/>
          </a:prstGeom>
        </p:spPr>
        <p:txBody>
          <a:bodyPr vert="horz" wrap="square" lIns="0" tIns="0" rIns="0" bIns="0" numCol="1" rtlCol="0" anchor="ctr" anchorCtr="0" compatLnSpc="1">
            <a:prstTxWarp prst="textNoShape">
              <a:avLst/>
            </a:prstTxWarp>
            <a:spAutoFit/>
          </a:bodyPr>
          <a:lstStyle/>
          <a:p>
            <a:pPr marL="9525"/>
            <a:r>
              <a:rPr sz="3600" dirty="0">
                <a:ea typeface="Tahoma" panose="020B0604030504040204" pitchFamily="34" charset="0"/>
                <a:cs typeface="Tahoma" panose="020B0604030504040204" pitchFamily="34" charset="0"/>
              </a:rPr>
              <a:t>What Maintenance </a:t>
            </a:r>
            <a:r>
              <a:rPr sz="3600" spc="-4" dirty="0">
                <a:ea typeface="Tahoma" panose="020B0604030504040204" pitchFamily="34" charset="0"/>
                <a:cs typeface="Tahoma" panose="020B0604030504040204" pitchFamily="34" charset="0"/>
              </a:rPr>
              <a:t>Was</a:t>
            </a:r>
            <a:r>
              <a:rPr sz="3600" spc="-98" dirty="0">
                <a:ea typeface="Tahoma" panose="020B0604030504040204" pitchFamily="34" charset="0"/>
                <a:cs typeface="Tahoma" panose="020B0604030504040204" pitchFamily="34" charset="0"/>
              </a:rPr>
              <a:t> </a:t>
            </a:r>
            <a:r>
              <a:rPr sz="3600" dirty="0">
                <a:ea typeface="Tahoma" panose="020B0604030504040204" pitchFamily="34" charset="0"/>
                <a:cs typeface="Tahoma" panose="020B0604030504040204" pitchFamily="34" charset="0"/>
              </a:rPr>
              <a:t>Scheduled</a:t>
            </a:r>
            <a:r>
              <a:rPr lang="en-US" sz="3600" dirty="0">
                <a:ea typeface="Tahoma" panose="020B0604030504040204" pitchFamily="34" charset="0"/>
                <a:cs typeface="Tahoma" panose="020B0604030504040204" pitchFamily="34" charset="0"/>
              </a:rPr>
              <a:t>?</a:t>
            </a:r>
            <a:endParaRPr sz="3600" dirty="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294967295"/>
          </p:nvPr>
        </p:nvSpPr>
        <p:spPr>
          <a:xfrm>
            <a:off x="10447337" y="6348414"/>
            <a:ext cx="389275" cy="208029"/>
          </a:xfrm>
        </p:spPr>
        <p:txBody>
          <a:bodyPr/>
          <a:lstStyle/>
          <a:p>
            <a:pPr marL="19050">
              <a:lnSpc>
                <a:spcPts val="1069"/>
              </a:lnSpc>
            </a:pPr>
            <a:fld id="{81D60167-4931-47E6-BA6A-407CBD079E47}" type="slidenum">
              <a:rPr lang="en-US" sz="1200" spc="-4"/>
              <a:pPr marL="19050">
                <a:lnSpc>
                  <a:spcPts val="1069"/>
                </a:lnSpc>
              </a:pPr>
              <a:t>11</a:t>
            </a:fld>
            <a:endParaRPr lang="en-US" sz="1200" spc="-4" dirty="0"/>
          </a:p>
        </p:txBody>
      </p:sp>
      <p:sp>
        <p:nvSpPr>
          <p:cNvPr id="3" name="object 3"/>
          <p:cNvSpPr txBox="1"/>
          <p:nvPr/>
        </p:nvSpPr>
        <p:spPr>
          <a:xfrm>
            <a:off x="466342" y="1215795"/>
            <a:ext cx="3831908" cy="3939540"/>
          </a:xfrm>
          <a:prstGeom prst="rect">
            <a:avLst/>
          </a:prstGeom>
        </p:spPr>
        <p:txBody>
          <a:bodyPr vert="horz" wrap="square" lIns="0" tIns="0" rIns="0" bIns="0" rtlCol="0">
            <a:spAutoFit/>
          </a:bodyPr>
          <a:lstStyle/>
          <a:p>
            <a:pPr marL="266700" indent="-257175" defTabSz="685800">
              <a:buFont typeface="Arial"/>
              <a:buChar char="•"/>
              <a:tabLst>
                <a:tab pos="267176" algn="l"/>
              </a:tabLst>
            </a:pPr>
            <a:r>
              <a:rPr lang="en-US" sz="3200" b="1" dirty="0">
                <a:solidFill>
                  <a:prstClr val="black"/>
                </a:solidFill>
                <a:latin typeface="Arial"/>
                <a:cs typeface="Arial"/>
              </a:rPr>
              <a:t>Annual or 100 Hour Inspections</a:t>
            </a:r>
          </a:p>
          <a:p>
            <a:pPr marL="266700" indent="-257175" defTabSz="685800">
              <a:buFont typeface="Arial"/>
              <a:buChar char="•"/>
              <a:tabLst>
                <a:tab pos="267176" algn="l"/>
              </a:tabLst>
            </a:pPr>
            <a:endParaRPr lang="en-US" sz="3200" b="1" dirty="0">
              <a:solidFill>
                <a:prstClr val="black"/>
              </a:solidFill>
              <a:latin typeface="Arial"/>
              <a:cs typeface="Arial"/>
            </a:endParaRPr>
          </a:p>
          <a:p>
            <a:pPr marL="266700" indent="-257175" defTabSz="685800">
              <a:buFont typeface="Arial"/>
              <a:buChar char="•"/>
              <a:tabLst>
                <a:tab pos="267176" algn="l"/>
              </a:tabLst>
            </a:pPr>
            <a:r>
              <a:rPr lang="en-US" sz="3200" b="1" dirty="0">
                <a:solidFill>
                  <a:prstClr val="black"/>
                </a:solidFill>
                <a:latin typeface="Arial"/>
                <a:cs typeface="Arial"/>
              </a:rPr>
              <a:t>Major Repairs</a:t>
            </a:r>
          </a:p>
          <a:p>
            <a:pPr marL="266700" indent="-257175" defTabSz="685800">
              <a:buFont typeface="Arial"/>
              <a:buChar char="•"/>
              <a:tabLst>
                <a:tab pos="267176" algn="l"/>
              </a:tabLst>
            </a:pPr>
            <a:endParaRPr lang="en-US" sz="3200" b="1" dirty="0">
              <a:solidFill>
                <a:prstClr val="black"/>
              </a:solidFill>
              <a:latin typeface="Arial"/>
              <a:cs typeface="Arial"/>
            </a:endParaRPr>
          </a:p>
          <a:p>
            <a:pPr marL="266700" indent="-257175" defTabSz="685800">
              <a:buFont typeface="Arial"/>
              <a:buChar char="•"/>
              <a:tabLst>
                <a:tab pos="267176" algn="l"/>
              </a:tabLst>
            </a:pPr>
            <a:r>
              <a:rPr lang="en-US" sz="3200" b="1" dirty="0">
                <a:solidFill>
                  <a:prstClr val="black"/>
                </a:solidFill>
                <a:latin typeface="Arial"/>
                <a:cs typeface="Arial"/>
              </a:rPr>
              <a:t>Alterations</a:t>
            </a:r>
            <a:endParaRPr sz="3200" b="1" dirty="0">
              <a:solidFill>
                <a:prstClr val="black"/>
              </a:solidFill>
              <a:latin typeface="Arial"/>
              <a:cs typeface="Arial"/>
            </a:endParaRPr>
          </a:p>
        </p:txBody>
      </p:sp>
      <p:pic>
        <p:nvPicPr>
          <p:cNvPr id="5" name="Picture 4" descr="El cómputo de los plazos en la presentación de escritos e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094" y="1215795"/>
            <a:ext cx="5402094" cy="4051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540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48" y="383902"/>
            <a:ext cx="7556500" cy="553998"/>
          </a:xfrm>
        </p:spPr>
        <p:txBody>
          <a:bodyPr>
            <a:normAutofit fontScale="90000"/>
          </a:bodyPr>
          <a:lstStyle/>
          <a:p>
            <a:pPr algn="ctr"/>
            <a:r>
              <a:rPr lang="en-US" dirty="0" smtClean="0">
                <a:ea typeface="Tahoma" panose="020B0604030504040204" pitchFamily="34" charset="0"/>
                <a:cs typeface="Tahoma" panose="020B0604030504040204" pitchFamily="34" charset="0"/>
              </a:rPr>
              <a:t>What Does the Pilot Anticipate?</a:t>
            </a:r>
            <a:endParaRPr lang="en-US" dirty="0">
              <a:ea typeface="Tahoma" panose="020B0604030504040204" pitchFamily="34" charset="0"/>
              <a:cs typeface="Tahoma" panose="020B0604030504040204" pitchFamily="34" charset="0"/>
            </a:endParaRPr>
          </a:p>
        </p:txBody>
      </p:sp>
      <p:sp>
        <p:nvSpPr>
          <p:cNvPr id="3" name="Text Placeholder 2"/>
          <p:cNvSpPr>
            <a:spLocks noGrp="1"/>
          </p:cNvSpPr>
          <p:nvPr>
            <p:ph idx="1"/>
          </p:nvPr>
        </p:nvSpPr>
        <p:spPr>
          <a:xfrm>
            <a:off x="529548" y="1138119"/>
            <a:ext cx="7607934" cy="3877985"/>
          </a:xfrm>
        </p:spPr>
        <p:txBody>
          <a:bodyPr/>
          <a:lstStyle/>
          <a:p>
            <a:pPr marL="457200" indent="-457200">
              <a:buFont typeface="Arial" panose="020B0604020202020204" pitchFamily="34" charset="0"/>
              <a:buChar char="•"/>
            </a:pPr>
            <a:r>
              <a:rPr lang="en-US" dirty="0" smtClean="0">
                <a:solidFill>
                  <a:schemeClr val="tx1"/>
                </a:solidFill>
              </a:rPr>
              <a:t>All required inspection tasks have been completed</a:t>
            </a:r>
          </a:p>
          <a:p>
            <a:pPr marL="457200" indent="-457200">
              <a:buFont typeface="Arial" panose="020B0604020202020204" pitchFamily="34" charset="0"/>
              <a:buChar char="•"/>
            </a:pPr>
            <a:r>
              <a:rPr lang="en-US" dirty="0" smtClean="0">
                <a:solidFill>
                  <a:schemeClr val="tx1"/>
                </a:solidFill>
              </a:rPr>
              <a:t>The aircraft was returned to an airworthy status</a:t>
            </a:r>
          </a:p>
          <a:p>
            <a:pPr marL="457200" indent="-457200">
              <a:buFont typeface="Arial" panose="020B0604020202020204" pitchFamily="34" charset="0"/>
              <a:buChar char="•"/>
            </a:pPr>
            <a:r>
              <a:rPr lang="en-US" dirty="0" smtClean="0">
                <a:solidFill>
                  <a:schemeClr val="tx1"/>
                </a:solidFill>
              </a:rPr>
              <a:t>All necessary entries and endorsements were entered into the aircraft logbooks</a:t>
            </a:r>
          </a:p>
          <a:p>
            <a:pPr marL="457200" indent="-457200">
              <a:buFont typeface="Arial" panose="020B0604020202020204" pitchFamily="34" charset="0"/>
              <a:buChar char="•"/>
            </a:pPr>
            <a:r>
              <a:rPr lang="en-US" dirty="0" smtClean="0">
                <a:solidFill>
                  <a:schemeClr val="tx1"/>
                </a:solidFill>
              </a:rPr>
              <a:t>All maintenance/inspection items have been resolved prior to release of the aircraft</a:t>
            </a:r>
            <a:endParaRPr lang="en-US" dirty="0">
              <a:solidFill>
                <a:schemeClr val="tx1"/>
              </a:solidFill>
            </a:endParaRPr>
          </a:p>
        </p:txBody>
      </p:sp>
      <p:sp>
        <p:nvSpPr>
          <p:cNvPr id="5" name="Slide Number Placeholder 4"/>
          <p:cNvSpPr>
            <a:spLocks noGrp="1"/>
          </p:cNvSpPr>
          <p:nvPr>
            <p:ph type="sldNum" sz="quarter" idx="4294967295"/>
          </p:nvPr>
        </p:nvSpPr>
        <p:spPr>
          <a:xfrm>
            <a:off x="10447337" y="6348413"/>
            <a:ext cx="535191" cy="208030"/>
          </a:xfrm>
        </p:spPr>
        <p:txBody>
          <a:bodyPr/>
          <a:lstStyle/>
          <a:p>
            <a:pPr marL="25400">
              <a:lnSpc>
                <a:spcPts val="1425"/>
              </a:lnSpc>
            </a:pPr>
            <a:fld id="{81D60167-4931-47E6-BA6A-407CBD079E47}" type="slidenum">
              <a:rPr lang="en-US" spc="-5"/>
              <a:pPr marL="25400">
                <a:lnSpc>
                  <a:spcPts val="1425"/>
                </a:lnSpc>
              </a:pPr>
              <a:t>12</a:t>
            </a:fld>
            <a:endParaRPr lang="en-US" spc="-5"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765" r="26431"/>
          <a:stretch/>
        </p:blipFill>
        <p:spPr>
          <a:xfrm>
            <a:off x="8424330" y="1293778"/>
            <a:ext cx="3488146" cy="4036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145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3970" y="447473"/>
            <a:ext cx="7543800" cy="553998"/>
          </a:xfrm>
          <a:prstGeom prst="rect">
            <a:avLst/>
          </a:prstGeom>
        </p:spPr>
        <p:txBody>
          <a:bodyPr vert="horz" wrap="square" lIns="0" tIns="0" rIns="0" bIns="0" numCol="1" rtlCol="0" anchor="ctr" anchorCtr="0" compatLnSpc="1">
            <a:prstTxWarp prst="textNoShape">
              <a:avLst/>
            </a:prstTxWarp>
            <a:spAutoFit/>
          </a:bodyPr>
          <a:lstStyle/>
          <a:p>
            <a:pPr marL="9525"/>
            <a:r>
              <a:rPr sz="3600" dirty="0">
                <a:ea typeface="Tahoma" panose="020B0604030504040204" pitchFamily="34" charset="0"/>
                <a:cs typeface="Tahoma" panose="020B0604030504040204" pitchFamily="34" charset="0"/>
              </a:rPr>
              <a:t>What </a:t>
            </a:r>
            <a:r>
              <a:rPr sz="3600" spc="-4" dirty="0">
                <a:ea typeface="Tahoma" panose="020B0604030504040204" pitchFamily="34" charset="0"/>
                <a:cs typeface="Tahoma" panose="020B0604030504040204" pitchFamily="34" charset="0"/>
              </a:rPr>
              <a:t>Was</a:t>
            </a:r>
            <a:r>
              <a:rPr sz="3600" spc="-75" dirty="0">
                <a:ea typeface="Tahoma" panose="020B0604030504040204" pitchFamily="34" charset="0"/>
                <a:cs typeface="Tahoma" panose="020B0604030504040204" pitchFamily="34" charset="0"/>
              </a:rPr>
              <a:t> </a:t>
            </a:r>
            <a:r>
              <a:rPr sz="3600" dirty="0">
                <a:ea typeface="Tahoma" panose="020B0604030504040204" pitchFamily="34" charset="0"/>
                <a:cs typeface="Tahoma" panose="020B0604030504040204" pitchFamily="34" charset="0"/>
              </a:rPr>
              <a:t>Accomplished?</a:t>
            </a:r>
          </a:p>
        </p:txBody>
      </p:sp>
      <p:sp>
        <p:nvSpPr>
          <p:cNvPr id="4" name="Slide Number Placeholder 3"/>
          <p:cNvSpPr>
            <a:spLocks noGrp="1"/>
          </p:cNvSpPr>
          <p:nvPr>
            <p:ph type="sldNum" sz="quarter" idx="4294967295"/>
          </p:nvPr>
        </p:nvSpPr>
        <p:spPr>
          <a:xfrm>
            <a:off x="10447337" y="6348414"/>
            <a:ext cx="437913" cy="208029"/>
          </a:xfrm>
        </p:spPr>
        <p:txBody>
          <a:bodyPr/>
          <a:lstStyle/>
          <a:p>
            <a:pPr marL="19050">
              <a:lnSpc>
                <a:spcPts val="1069"/>
              </a:lnSpc>
            </a:pPr>
            <a:fld id="{81D60167-4931-47E6-BA6A-407CBD079E47}" type="slidenum">
              <a:rPr lang="en-US" sz="1200" spc="-4"/>
              <a:pPr marL="19050">
                <a:lnSpc>
                  <a:spcPts val="1069"/>
                </a:lnSpc>
              </a:pPr>
              <a:t>13</a:t>
            </a:fld>
            <a:endParaRPr lang="en-US" sz="1200" spc="-4" dirty="0"/>
          </a:p>
        </p:txBody>
      </p:sp>
      <p:sp>
        <p:nvSpPr>
          <p:cNvPr id="3" name="object 3"/>
          <p:cNvSpPr txBox="1"/>
          <p:nvPr/>
        </p:nvSpPr>
        <p:spPr>
          <a:xfrm>
            <a:off x="393970" y="1224063"/>
            <a:ext cx="5446394" cy="3906198"/>
          </a:xfrm>
          <a:prstGeom prst="rect">
            <a:avLst/>
          </a:prstGeom>
        </p:spPr>
        <p:txBody>
          <a:bodyPr vert="horz" wrap="square" lIns="0" tIns="0" rIns="0" bIns="0" rtlCol="0">
            <a:spAutoFit/>
          </a:bodyPr>
          <a:lstStyle/>
          <a:p>
            <a:pPr marL="352425" indent="-342900" defTabSz="685800">
              <a:buFont typeface="Arial" panose="020B0604020202020204" pitchFamily="34" charset="0"/>
              <a:buChar char="•"/>
            </a:pPr>
            <a:r>
              <a:rPr b="1" spc="-15" dirty="0">
                <a:solidFill>
                  <a:prstClr val="black"/>
                </a:solidFill>
                <a:latin typeface="Arial"/>
                <a:cs typeface="Arial"/>
              </a:rPr>
              <a:t>AD’s </a:t>
            </a:r>
            <a:r>
              <a:rPr b="1" dirty="0">
                <a:solidFill>
                  <a:prstClr val="black"/>
                </a:solidFill>
                <a:latin typeface="Arial"/>
                <a:cs typeface="Arial"/>
              </a:rPr>
              <a:t>and </a:t>
            </a:r>
            <a:r>
              <a:rPr b="1" spc="-23" dirty="0">
                <a:solidFill>
                  <a:prstClr val="black"/>
                </a:solidFill>
                <a:latin typeface="Arial"/>
                <a:cs typeface="Arial"/>
              </a:rPr>
              <a:t>SB’s</a:t>
            </a:r>
            <a:r>
              <a:rPr b="1" spc="-41" dirty="0">
                <a:solidFill>
                  <a:prstClr val="black"/>
                </a:solidFill>
                <a:latin typeface="Arial"/>
                <a:cs typeface="Arial"/>
              </a:rPr>
              <a:t> </a:t>
            </a:r>
            <a:r>
              <a:rPr b="1" dirty="0">
                <a:solidFill>
                  <a:prstClr val="black"/>
                </a:solidFill>
                <a:latin typeface="Arial"/>
                <a:cs typeface="Arial"/>
              </a:rPr>
              <a:t>compliance</a:t>
            </a:r>
            <a:endParaRPr dirty="0">
              <a:solidFill>
                <a:prstClr val="black"/>
              </a:solidFill>
              <a:latin typeface="Arial"/>
              <a:cs typeface="Arial"/>
            </a:endParaRPr>
          </a:p>
          <a:p>
            <a:pPr marL="352425" indent="-342900" defTabSz="685800">
              <a:spcBef>
                <a:spcPts val="1440"/>
              </a:spcBef>
              <a:buFont typeface="Arial" panose="020B0604020202020204" pitchFamily="34" charset="0"/>
              <a:buChar char="•"/>
            </a:pPr>
            <a:r>
              <a:rPr b="1" dirty="0">
                <a:solidFill>
                  <a:prstClr val="black"/>
                </a:solidFill>
                <a:latin typeface="Arial"/>
                <a:cs typeface="Arial"/>
              </a:rPr>
              <a:t>AFM </a:t>
            </a:r>
            <a:r>
              <a:rPr b="1" spc="-4" dirty="0">
                <a:solidFill>
                  <a:prstClr val="black"/>
                </a:solidFill>
                <a:latin typeface="Arial"/>
                <a:cs typeface="Arial"/>
              </a:rPr>
              <a:t>up to</a:t>
            </a:r>
            <a:r>
              <a:rPr b="1" spc="-60" dirty="0">
                <a:solidFill>
                  <a:prstClr val="black"/>
                </a:solidFill>
                <a:latin typeface="Arial"/>
                <a:cs typeface="Arial"/>
              </a:rPr>
              <a:t> </a:t>
            </a:r>
            <a:r>
              <a:rPr b="1" spc="-4" dirty="0">
                <a:solidFill>
                  <a:prstClr val="black"/>
                </a:solidFill>
                <a:latin typeface="Arial"/>
                <a:cs typeface="Arial"/>
              </a:rPr>
              <a:t>date</a:t>
            </a:r>
            <a:endParaRPr dirty="0">
              <a:solidFill>
                <a:prstClr val="black"/>
              </a:solidFill>
              <a:latin typeface="Arial"/>
              <a:cs typeface="Arial"/>
            </a:endParaRPr>
          </a:p>
          <a:p>
            <a:pPr marL="266700" indent="-257175" defTabSz="685800">
              <a:spcBef>
                <a:spcPts val="1110"/>
              </a:spcBef>
              <a:buFont typeface="Arial" panose="020B0604020202020204" pitchFamily="34" charset="0"/>
              <a:buChar char="•"/>
            </a:pPr>
            <a:r>
              <a:rPr b="1" spc="-4" dirty="0">
                <a:solidFill>
                  <a:prstClr val="black"/>
                </a:solidFill>
                <a:latin typeface="Arial"/>
                <a:cs typeface="Arial"/>
              </a:rPr>
              <a:t>Weight and Balance changes,</a:t>
            </a:r>
            <a:r>
              <a:rPr b="1" spc="-45" dirty="0">
                <a:solidFill>
                  <a:prstClr val="black"/>
                </a:solidFill>
                <a:latin typeface="Arial"/>
                <a:cs typeface="Arial"/>
              </a:rPr>
              <a:t> </a:t>
            </a:r>
            <a:r>
              <a:rPr b="1" spc="-4" dirty="0">
                <a:solidFill>
                  <a:prstClr val="black"/>
                </a:solidFill>
                <a:latin typeface="Arial"/>
                <a:cs typeface="Arial"/>
              </a:rPr>
              <a:t>modifications</a:t>
            </a:r>
            <a:endParaRPr dirty="0">
              <a:solidFill>
                <a:prstClr val="black"/>
              </a:solidFill>
              <a:latin typeface="Arial"/>
              <a:cs typeface="Arial"/>
            </a:endParaRPr>
          </a:p>
          <a:p>
            <a:pPr marL="266700" indent="-257175" defTabSz="685800">
              <a:spcBef>
                <a:spcPts val="1043"/>
              </a:spcBef>
              <a:buFont typeface="Arial" panose="020B0604020202020204" pitchFamily="34" charset="0"/>
              <a:buChar char="•"/>
            </a:pPr>
            <a:r>
              <a:rPr b="1" spc="-38" dirty="0">
                <a:solidFill>
                  <a:prstClr val="black"/>
                </a:solidFill>
                <a:latin typeface="Arial"/>
                <a:cs typeface="Arial"/>
              </a:rPr>
              <a:t>ELT </a:t>
            </a:r>
            <a:r>
              <a:rPr b="1" spc="-4" dirty="0">
                <a:solidFill>
                  <a:prstClr val="black"/>
                </a:solidFill>
                <a:latin typeface="Arial"/>
                <a:cs typeface="Arial"/>
              </a:rPr>
              <a:t>91.207 checks and</a:t>
            </a:r>
            <a:r>
              <a:rPr b="1" spc="19" dirty="0">
                <a:solidFill>
                  <a:prstClr val="black"/>
                </a:solidFill>
                <a:latin typeface="Arial"/>
                <a:cs typeface="Arial"/>
              </a:rPr>
              <a:t> </a:t>
            </a:r>
            <a:r>
              <a:rPr b="1" spc="-8" dirty="0">
                <a:solidFill>
                  <a:prstClr val="black"/>
                </a:solidFill>
                <a:latin typeface="Arial"/>
                <a:cs typeface="Arial"/>
              </a:rPr>
              <a:t>tests</a:t>
            </a:r>
            <a:endParaRPr dirty="0">
              <a:solidFill>
                <a:prstClr val="black"/>
              </a:solidFill>
              <a:latin typeface="Arial"/>
              <a:cs typeface="Arial"/>
            </a:endParaRPr>
          </a:p>
          <a:p>
            <a:pPr marL="266700" indent="-257175" defTabSz="685800">
              <a:spcBef>
                <a:spcPts val="1043"/>
              </a:spcBef>
              <a:buFont typeface="Arial" panose="020B0604020202020204" pitchFamily="34" charset="0"/>
              <a:buChar char="•"/>
            </a:pPr>
            <a:r>
              <a:rPr b="1" spc="-11" dirty="0">
                <a:solidFill>
                  <a:prstClr val="black"/>
                </a:solidFill>
                <a:latin typeface="Arial"/>
                <a:cs typeface="Arial"/>
              </a:rPr>
              <a:t>Transponder </a:t>
            </a:r>
            <a:r>
              <a:rPr b="1" spc="-4" dirty="0">
                <a:solidFill>
                  <a:prstClr val="black"/>
                </a:solidFill>
                <a:latin typeface="Arial"/>
                <a:cs typeface="Arial"/>
              </a:rPr>
              <a:t>and Static System</a:t>
            </a:r>
            <a:r>
              <a:rPr b="1" spc="8" dirty="0">
                <a:solidFill>
                  <a:prstClr val="black"/>
                </a:solidFill>
                <a:latin typeface="Arial"/>
                <a:cs typeface="Arial"/>
              </a:rPr>
              <a:t> </a:t>
            </a:r>
            <a:r>
              <a:rPr b="1" spc="-8" dirty="0">
                <a:solidFill>
                  <a:prstClr val="black"/>
                </a:solidFill>
                <a:latin typeface="Arial"/>
                <a:cs typeface="Arial"/>
              </a:rPr>
              <a:t>checks/tests</a:t>
            </a:r>
            <a:endParaRPr dirty="0">
              <a:solidFill>
                <a:prstClr val="black"/>
              </a:solidFill>
              <a:latin typeface="Arial"/>
              <a:cs typeface="Arial"/>
            </a:endParaRPr>
          </a:p>
          <a:p>
            <a:pPr marL="266700" indent="-257175" defTabSz="685800">
              <a:lnSpc>
                <a:spcPts val="2381"/>
              </a:lnSpc>
              <a:spcBef>
                <a:spcPts val="1043"/>
              </a:spcBef>
              <a:buFont typeface="Arial" panose="020B0604020202020204" pitchFamily="34" charset="0"/>
              <a:buChar char="•"/>
            </a:pPr>
            <a:r>
              <a:rPr b="1" spc="-4" dirty="0">
                <a:solidFill>
                  <a:prstClr val="black"/>
                </a:solidFill>
                <a:latin typeface="Arial"/>
                <a:cs typeface="Arial"/>
              </a:rPr>
              <a:t>Electronic data bases updated and</a:t>
            </a:r>
            <a:r>
              <a:rPr b="1" spc="-34" dirty="0">
                <a:solidFill>
                  <a:prstClr val="black"/>
                </a:solidFill>
                <a:latin typeface="Arial"/>
                <a:cs typeface="Arial"/>
              </a:rPr>
              <a:t> </a:t>
            </a:r>
            <a:r>
              <a:rPr b="1" spc="-4" dirty="0">
                <a:solidFill>
                  <a:prstClr val="black"/>
                </a:solidFill>
                <a:latin typeface="Arial"/>
                <a:cs typeface="Arial"/>
              </a:rPr>
              <a:t>documented</a:t>
            </a:r>
            <a:r>
              <a:rPr lang="en-US" b="1" spc="-4" dirty="0">
                <a:solidFill>
                  <a:prstClr val="black"/>
                </a:solidFill>
                <a:latin typeface="Arial"/>
                <a:cs typeface="Arial"/>
              </a:rPr>
              <a:t> </a:t>
            </a:r>
            <a:r>
              <a:rPr b="1" spc="-4" dirty="0">
                <a:solidFill>
                  <a:prstClr val="black"/>
                </a:solidFill>
                <a:latin typeface="Arial"/>
                <a:cs typeface="Arial"/>
              </a:rPr>
              <a:t>in aircraft</a:t>
            </a:r>
            <a:r>
              <a:rPr b="1" spc="-34" dirty="0">
                <a:solidFill>
                  <a:prstClr val="black"/>
                </a:solidFill>
                <a:latin typeface="Arial"/>
                <a:cs typeface="Arial"/>
              </a:rPr>
              <a:t> </a:t>
            </a:r>
            <a:r>
              <a:rPr b="1" spc="-8" dirty="0">
                <a:solidFill>
                  <a:prstClr val="black"/>
                </a:solidFill>
                <a:latin typeface="Arial"/>
                <a:cs typeface="Arial"/>
              </a:rPr>
              <a:t>records</a:t>
            </a:r>
            <a:endParaRPr dirty="0">
              <a:solidFill>
                <a:prstClr val="black"/>
              </a:solidFill>
              <a:latin typeface="Arial"/>
              <a:cs typeface="Aria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034" y="685844"/>
            <a:ext cx="4423611" cy="4683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561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022" y="408845"/>
            <a:ext cx="7796059" cy="553998"/>
          </a:xfrm>
          <a:prstGeom prst="rect">
            <a:avLst/>
          </a:prstGeom>
        </p:spPr>
        <p:txBody>
          <a:bodyPr vert="horz" wrap="square" lIns="0" tIns="0" rIns="0" bIns="0" numCol="1" rtlCol="0" anchor="ctr" anchorCtr="0" compatLnSpc="1">
            <a:prstTxWarp prst="textNoShape">
              <a:avLst/>
            </a:prstTxWarp>
            <a:spAutoFit/>
          </a:bodyPr>
          <a:lstStyle/>
          <a:p>
            <a:pPr marL="12700"/>
            <a:r>
              <a:rPr sz="3600" spc="-5" dirty="0">
                <a:ea typeface="Tahoma" panose="020B0604030504040204" pitchFamily="34" charset="0"/>
                <a:cs typeface="Tahoma" panose="020B0604030504040204" pitchFamily="34" charset="0"/>
              </a:rPr>
              <a:t>Some Common</a:t>
            </a:r>
            <a:r>
              <a:rPr sz="3600" spc="-25" dirty="0">
                <a:ea typeface="Tahoma" panose="020B0604030504040204" pitchFamily="34" charset="0"/>
                <a:cs typeface="Tahoma" panose="020B0604030504040204" pitchFamily="34" charset="0"/>
              </a:rPr>
              <a:t> </a:t>
            </a:r>
            <a:r>
              <a:rPr sz="3600" spc="-5" dirty="0">
                <a:ea typeface="Tahoma" panose="020B0604030504040204" pitchFamily="34" charset="0"/>
                <a:cs typeface="Tahoma" panose="020B0604030504040204" pitchFamily="34" charset="0"/>
              </a:rPr>
              <a:t>Issues</a:t>
            </a:r>
            <a:endParaRPr sz="3600" dirty="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294967295"/>
          </p:nvPr>
        </p:nvSpPr>
        <p:spPr>
          <a:xfrm>
            <a:off x="10447338" y="6348413"/>
            <a:ext cx="467096" cy="169119"/>
          </a:xfrm>
        </p:spPr>
        <p:txBody>
          <a:bodyPr/>
          <a:lstStyle/>
          <a:p>
            <a:pPr marL="25400">
              <a:lnSpc>
                <a:spcPts val="1425"/>
              </a:lnSpc>
            </a:pPr>
            <a:fld id="{81D60167-4931-47E6-BA6A-407CBD079E47}" type="slidenum">
              <a:rPr lang="en-US" spc="-5"/>
              <a:pPr marL="25400">
                <a:lnSpc>
                  <a:spcPts val="1425"/>
                </a:lnSpc>
              </a:pPr>
              <a:t>14</a:t>
            </a:fld>
            <a:endParaRPr lang="en-US" spc="-5" dirty="0"/>
          </a:p>
        </p:txBody>
      </p:sp>
      <p:sp>
        <p:nvSpPr>
          <p:cNvPr id="3" name="object 3"/>
          <p:cNvSpPr txBox="1"/>
          <p:nvPr/>
        </p:nvSpPr>
        <p:spPr>
          <a:xfrm>
            <a:off x="535022" y="1115804"/>
            <a:ext cx="6828155" cy="3893374"/>
          </a:xfrm>
          <a:prstGeom prst="rect">
            <a:avLst/>
          </a:prstGeom>
        </p:spPr>
        <p:txBody>
          <a:bodyPr vert="horz" wrap="square" lIns="0" tIns="0" rIns="0" bIns="0" rtlCol="0">
            <a:spAutoFit/>
          </a:bodyPr>
          <a:lstStyle/>
          <a:p>
            <a:pPr marL="469900" marR="177165" indent="-457200">
              <a:buFont typeface="Arial" panose="020B0604020202020204" pitchFamily="34" charset="0"/>
              <a:buChar char="•"/>
            </a:pPr>
            <a:r>
              <a:rPr lang="en-US" sz="2800" b="1" dirty="0">
                <a:latin typeface="Arial"/>
                <a:cs typeface="Arial"/>
              </a:rPr>
              <a:t>Airworthy m</a:t>
            </a:r>
            <a:r>
              <a:rPr sz="2800" b="1" dirty="0">
                <a:latin typeface="Arial"/>
                <a:cs typeface="Arial"/>
              </a:rPr>
              <a:t>echanical </a:t>
            </a:r>
            <a:r>
              <a:rPr sz="2800" b="1" spc="-5" dirty="0">
                <a:latin typeface="Arial"/>
                <a:cs typeface="Arial"/>
              </a:rPr>
              <a:t>parts that </a:t>
            </a:r>
            <a:r>
              <a:rPr lang="en-US" sz="2800" b="1" dirty="0">
                <a:latin typeface="Arial"/>
                <a:cs typeface="Arial"/>
              </a:rPr>
              <a:t>may </a:t>
            </a:r>
            <a:r>
              <a:rPr sz="2800" b="1" spc="-5" dirty="0">
                <a:latin typeface="Arial"/>
                <a:cs typeface="Arial"/>
              </a:rPr>
              <a:t>require </a:t>
            </a:r>
            <a:r>
              <a:rPr sz="2800" b="1" dirty="0">
                <a:latin typeface="Arial"/>
                <a:cs typeface="Arial"/>
              </a:rPr>
              <a:t>attention in </a:t>
            </a:r>
            <a:r>
              <a:rPr sz="2800" b="1" spc="-5" dirty="0">
                <a:latin typeface="Arial"/>
                <a:cs typeface="Arial"/>
              </a:rPr>
              <a:t>the near</a:t>
            </a:r>
            <a:r>
              <a:rPr sz="2800" b="1" spc="-25" dirty="0">
                <a:latin typeface="Arial"/>
                <a:cs typeface="Arial"/>
              </a:rPr>
              <a:t> </a:t>
            </a:r>
            <a:r>
              <a:rPr sz="2800" b="1" spc="-5" dirty="0">
                <a:latin typeface="Arial"/>
                <a:cs typeface="Arial"/>
              </a:rPr>
              <a:t>future</a:t>
            </a:r>
            <a:r>
              <a:rPr lang="en-US" sz="2800" b="1" spc="-5" dirty="0">
                <a:latin typeface="Arial"/>
                <a:cs typeface="Arial"/>
              </a:rPr>
              <a:t>:</a:t>
            </a:r>
            <a:endParaRPr sz="2800" dirty="0">
              <a:latin typeface="Arial"/>
              <a:cs typeface="Arial"/>
            </a:endParaRPr>
          </a:p>
          <a:p>
            <a:pPr marL="412115" indent="-285115">
              <a:spcBef>
                <a:spcPts val="585"/>
              </a:spcBef>
              <a:buChar char="–"/>
              <a:tabLst>
                <a:tab pos="412750" algn="l"/>
              </a:tabLst>
            </a:pPr>
            <a:r>
              <a:rPr spc="-25" dirty="0">
                <a:latin typeface="Arial"/>
                <a:cs typeface="Arial"/>
              </a:rPr>
              <a:t>Tires</a:t>
            </a:r>
            <a:r>
              <a:rPr spc="-70" dirty="0">
                <a:latin typeface="Arial"/>
                <a:cs typeface="Arial"/>
              </a:rPr>
              <a:t> </a:t>
            </a:r>
            <a:r>
              <a:rPr spc="-5" dirty="0">
                <a:latin typeface="Arial"/>
                <a:cs typeface="Arial"/>
              </a:rPr>
              <a:t>worn</a:t>
            </a:r>
            <a:endParaRPr dirty="0">
              <a:latin typeface="Arial"/>
              <a:cs typeface="Arial"/>
            </a:endParaRPr>
          </a:p>
          <a:p>
            <a:pPr marL="412115" indent="-285115">
              <a:spcBef>
                <a:spcPts val="575"/>
              </a:spcBef>
              <a:buChar char="–"/>
              <a:tabLst>
                <a:tab pos="412750" algn="l"/>
              </a:tabLst>
            </a:pPr>
            <a:r>
              <a:rPr spc="-5" dirty="0">
                <a:latin typeface="Arial"/>
                <a:cs typeface="Arial"/>
              </a:rPr>
              <a:t>Hydraulic hose AD due in 15.0</a:t>
            </a:r>
            <a:r>
              <a:rPr spc="-110" dirty="0">
                <a:latin typeface="Arial"/>
                <a:cs typeface="Arial"/>
              </a:rPr>
              <a:t> </a:t>
            </a:r>
            <a:r>
              <a:rPr spc="-5" dirty="0">
                <a:latin typeface="Arial"/>
                <a:cs typeface="Arial"/>
              </a:rPr>
              <a:t>hours</a:t>
            </a:r>
            <a:endParaRPr dirty="0">
              <a:latin typeface="Arial"/>
              <a:cs typeface="Arial"/>
            </a:endParaRPr>
          </a:p>
          <a:p>
            <a:pPr marL="412115" indent="-285115">
              <a:spcBef>
                <a:spcPts val="575"/>
              </a:spcBef>
              <a:buChar char="–"/>
              <a:tabLst>
                <a:tab pos="412750" algn="l"/>
              </a:tabLst>
            </a:pPr>
            <a:r>
              <a:rPr spc="-5" dirty="0">
                <a:latin typeface="Arial"/>
                <a:cs typeface="Arial"/>
              </a:rPr>
              <a:t>Fire Extinguisher due for hydro</a:t>
            </a:r>
            <a:r>
              <a:rPr lang="en-US" spc="-5" dirty="0">
                <a:latin typeface="Arial"/>
                <a:cs typeface="Arial"/>
              </a:rPr>
              <a:t>static</a:t>
            </a:r>
            <a:r>
              <a:rPr spc="-5" dirty="0">
                <a:latin typeface="Arial"/>
                <a:cs typeface="Arial"/>
              </a:rPr>
              <a:t> test in 3</a:t>
            </a:r>
            <a:r>
              <a:rPr spc="60" dirty="0">
                <a:latin typeface="Arial"/>
                <a:cs typeface="Arial"/>
              </a:rPr>
              <a:t> </a:t>
            </a:r>
            <a:r>
              <a:rPr spc="-10" dirty="0">
                <a:latin typeface="Arial"/>
                <a:cs typeface="Arial"/>
              </a:rPr>
              <a:t>months</a:t>
            </a:r>
            <a:endParaRPr dirty="0">
              <a:latin typeface="Arial"/>
              <a:cs typeface="Arial"/>
            </a:endParaRPr>
          </a:p>
          <a:p>
            <a:pPr marL="412115" indent="-285115">
              <a:spcBef>
                <a:spcPts val="575"/>
              </a:spcBef>
              <a:buChar char="–"/>
              <a:tabLst>
                <a:tab pos="412750" algn="l"/>
              </a:tabLst>
            </a:pPr>
            <a:r>
              <a:rPr spc="-5" dirty="0">
                <a:latin typeface="Arial"/>
                <a:cs typeface="Arial"/>
              </a:rPr>
              <a:t>Seat Rail AD</a:t>
            </a:r>
            <a:r>
              <a:rPr spc="-175" dirty="0">
                <a:latin typeface="Arial"/>
                <a:cs typeface="Arial"/>
              </a:rPr>
              <a:t> </a:t>
            </a:r>
            <a:r>
              <a:rPr spc="-5" dirty="0">
                <a:latin typeface="Arial"/>
                <a:cs typeface="Arial"/>
              </a:rPr>
              <a:t>(Cessna)</a:t>
            </a:r>
            <a:endParaRPr dirty="0">
              <a:latin typeface="Arial"/>
              <a:cs typeface="Arial"/>
            </a:endParaRPr>
          </a:p>
          <a:p>
            <a:pPr marL="412115" indent="-285115">
              <a:spcBef>
                <a:spcPts val="575"/>
              </a:spcBef>
              <a:buChar char="–"/>
              <a:tabLst>
                <a:tab pos="412750" algn="l"/>
              </a:tabLst>
            </a:pPr>
            <a:r>
              <a:rPr spc="-5" dirty="0">
                <a:latin typeface="Arial"/>
                <a:cs typeface="Arial"/>
              </a:rPr>
              <a:t>AD notes on</a:t>
            </a:r>
            <a:r>
              <a:rPr spc="-50" dirty="0">
                <a:latin typeface="Arial"/>
                <a:cs typeface="Arial"/>
              </a:rPr>
              <a:t> ELT’s</a:t>
            </a:r>
            <a:endParaRPr dirty="0">
              <a:latin typeface="Arial"/>
              <a:cs typeface="Aria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81" t="17992" r="16306" b="22830"/>
          <a:stretch/>
        </p:blipFill>
        <p:spPr>
          <a:xfrm>
            <a:off x="7956240" y="2548647"/>
            <a:ext cx="3917337" cy="2749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522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0447337" y="6348412"/>
            <a:ext cx="437913" cy="217757"/>
          </a:xfrm>
        </p:spPr>
        <p:txBody>
          <a:bodyPr/>
          <a:lstStyle/>
          <a:p>
            <a:pPr marL="25400">
              <a:lnSpc>
                <a:spcPts val="1425"/>
              </a:lnSpc>
            </a:pPr>
            <a:fld id="{81D60167-4931-47E6-BA6A-407CBD079E47}" type="slidenum">
              <a:rPr lang="en-US" spc="-5"/>
              <a:pPr marL="25400">
                <a:lnSpc>
                  <a:spcPts val="1425"/>
                </a:lnSpc>
              </a:pPr>
              <a:t>15</a:t>
            </a:fld>
            <a:endParaRPr lang="en-US" spc="-5" dirty="0"/>
          </a:p>
        </p:txBody>
      </p:sp>
      <p:sp>
        <p:nvSpPr>
          <p:cNvPr id="4" name="object 4"/>
          <p:cNvSpPr txBox="1"/>
          <p:nvPr/>
        </p:nvSpPr>
        <p:spPr>
          <a:xfrm>
            <a:off x="535022" y="1464864"/>
            <a:ext cx="7863205" cy="3262432"/>
          </a:xfrm>
          <a:prstGeom prst="rect">
            <a:avLst/>
          </a:prstGeom>
        </p:spPr>
        <p:txBody>
          <a:bodyPr vert="horz" wrap="square" lIns="0" tIns="0" rIns="0" bIns="0" rtlCol="0">
            <a:spAutoFit/>
          </a:bodyPr>
          <a:lstStyle/>
          <a:p>
            <a:pPr marL="355600" marR="662940" indent="-342900">
              <a:buFont typeface="Arial"/>
              <a:buChar char="•"/>
              <a:tabLst>
                <a:tab pos="354965" algn="l"/>
                <a:tab pos="355600" algn="l"/>
              </a:tabLst>
            </a:pPr>
            <a:r>
              <a:rPr sz="2200" b="1" spc="-5" dirty="0">
                <a:latin typeface="Arial"/>
                <a:cs typeface="Arial"/>
              </a:rPr>
              <a:t>Equipment removed for repair and not properly  reinstalled on</a:t>
            </a:r>
            <a:r>
              <a:rPr sz="2200" b="1" spc="-85" dirty="0">
                <a:latin typeface="Arial"/>
                <a:cs typeface="Arial"/>
              </a:rPr>
              <a:t> </a:t>
            </a:r>
            <a:r>
              <a:rPr lang="en-US" sz="2200" b="1" spc="-85" dirty="0">
                <a:latin typeface="Arial"/>
                <a:cs typeface="Arial"/>
              </a:rPr>
              <a:t>the </a:t>
            </a:r>
            <a:r>
              <a:rPr sz="2200" b="1" spc="-5" dirty="0">
                <a:latin typeface="Arial"/>
                <a:cs typeface="Arial"/>
              </a:rPr>
              <a:t>aircraft</a:t>
            </a:r>
            <a:endParaRPr lang="en-US" sz="2200" b="1" spc="-5" dirty="0">
              <a:latin typeface="Arial"/>
              <a:cs typeface="Arial"/>
            </a:endParaRPr>
          </a:p>
          <a:p>
            <a:pPr marL="355600" marR="662940" indent="-342900">
              <a:buFont typeface="Arial"/>
              <a:buChar char="•"/>
              <a:tabLst>
                <a:tab pos="354965" algn="l"/>
                <a:tab pos="355600" algn="l"/>
              </a:tabLst>
            </a:pPr>
            <a:endParaRPr sz="2200" dirty="0">
              <a:latin typeface="Arial"/>
              <a:cs typeface="Arial"/>
            </a:endParaRPr>
          </a:p>
          <a:p>
            <a:pPr marL="755650" lvl="1" indent="-285750">
              <a:spcBef>
                <a:spcPts val="575"/>
              </a:spcBef>
              <a:buFont typeface="Arial"/>
              <a:buChar char="–"/>
              <a:tabLst>
                <a:tab pos="755650" algn="l"/>
              </a:tabLst>
            </a:pPr>
            <a:r>
              <a:rPr sz="2200" b="1" spc="-5" dirty="0">
                <a:latin typeface="Arial"/>
                <a:cs typeface="Arial"/>
              </a:rPr>
              <a:t>Seats</a:t>
            </a:r>
            <a:r>
              <a:rPr lang="en-US" sz="2200" b="1" spc="-5" dirty="0">
                <a:latin typeface="Arial"/>
                <a:cs typeface="Arial"/>
              </a:rPr>
              <a:t>/upholstery</a:t>
            </a:r>
          </a:p>
          <a:p>
            <a:pPr marL="469900" lvl="1">
              <a:spcBef>
                <a:spcPts val="575"/>
              </a:spcBef>
              <a:tabLst>
                <a:tab pos="755650" algn="l"/>
              </a:tabLst>
            </a:pPr>
            <a:endParaRPr lang="en-US" sz="2200" b="1" dirty="0">
              <a:latin typeface="Arial"/>
              <a:cs typeface="Arial"/>
            </a:endParaRPr>
          </a:p>
          <a:p>
            <a:pPr marL="755650" marR="5080" lvl="1" indent="-285750">
              <a:spcBef>
                <a:spcPts val="565"/>
              </a:spcBef>
              <a:buFont typeface="Arial"/>
              <a:buChar char="–"/>
              <a:tabLst>
                <a:tab pos="755650" algn="l"/>
              </a:tabLst>
            </a:pPr>
            <a:r>
              <a:rPr sz="2200" b="1" spc="-5" dirty="0">
                <a:latin typeface="Arial"/>
                <a:cs typeface="Arial"/>
              </a:rPr>
              <a:t>Control Cables installed </a:t>
            </a:r>
            <a:r>
              <a:rPr sz="2200" b="1" spc="-5" dirty="0" smtClean="0">
                <a:latin typeface="Arial"/>
                <a:cs typeface="Arial"/>
              </a:rPr>
              <a:t>correctly</a:t>
            </a:r>
            <a:r>
              <a:rPr lang="en-US" sz="2200" b="1" spc="-5" dirty="0" smtClean="0">
                <a:latin typeface="Arial"/>
                <a:cs typeface="Arial"/>
              </a:rPr>
              <a:t>?</a:t>
            </a:r>
            <a:endParaRPr lang="en-US" sz="2200" b="1" spc="-5" dirty="0">
              <a:latin typeface="Arial"/>
              <a:cs typeface="Arial"/>
            </a:endParaRPr>
          </a:p>
          <a:p>
            <a:pPr marL="755650" marR="5080" lvl="1" indent="-285750">
              <a:spcBef>
                <a:spcPts val="565"/>
              </a:spcBef>
              <a:buFont typeface="Arial"/>
              <a:buChar char="–"/>
              <a:tabLst>
                <a:tab pos="755650" algn="l"/>
              </a:tabLst>
            </a:pPr>
            <a:endParaRPr lang="en-US" sz="2200" b="1" spc="-5" dirty="0">
              <a:latin typeface="Arial"/>
              <a:cs typeface="Arial"/>
            </a:endParaRPr>
          </a:p>
          <a:p>
            <a:pPr marL="755650" marR="5080" lvl="1" indent="-285750">
              <a:spcBef>
                <a:spcPts val="565"/>
              </a:spcBef>
              <a:buFont typeface="Arial"/>
              <a:buChar char="–"/>
              <a:tabLst>
                <a:tab pos="755650" algn="l"/>
              </a:tabLst>
            </a:pPr>
            <a:r>
              <a:rPr lang="en-US" sz="2200" b="1" spc="-5" dirty="0">
                <a:latin typeface="Arial"/>
                <a:cs typeface="Arial"/>
              </a:rPr>
              <a:t>If i</a:t>
            </a:r>
            <a:r>
              <a:rPr sz="2200" b="1" spc="-5" dirty="0">
                <a:latin typeface="Arial"/>
                <a:cs typeface="Arial"/>
              </a:rPr>
              <a:t>nteriors</a:t>
            </a:r>
            <a:r>
              <a:rPr sz="2200" b="1" spc="-85" dirty="0">
                <a:latin typeface="Arial"/>
                <a:cs typeface="Arial"/>
              </a:rPr>
              <a:t> </a:t>
            </a:r>
            <a:r>
              <a:rPr sz="2200" b="1" spc="-5" dirty="0">
                <a:latin typeface="Arial"/>
                <a:cs typeface="Arial"/>
              </a:rPr>
              <a:t>removed</a:t>
            </a:r>
            <a:r>
              <a:rPr lang="en-US" sz="2200" b="1" spc="-5" dirty="0">
                <a:latin typeface="Arial"/>
                <a:cs typeface="Arial"/>
              </a:rPr>
              <a:t> and reinstalled, check</a:t>
            </a:r>
            <a:endParaRPr sz="2200" dirty="0">
              <a:latin typeface="Arial"/>
              <a:cs typeface="Arial"/>
            </a:endParaRPr>
          </a:p>
        </p:txBody>
      </p:sp>
      <p:sp>
        <p:nvSpPr>
          <p:cNvPr id="5" name="object 2"/>
          <p:cNvSpPr txBox="1">
            <a:spLocks/>
          </p:cNvSpPr>
          <p:nvPr/>
        </p:nvSpPr>
        <p:spPr bwMode="auto">
          <a:xfrm>
            <a:off x="535022" y="408845"/>
            <a:ext cx="779605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12700">
              <a:buNone/>
            </a:pPr>
            <a:r>
              <a:rPr lang="en-US" sz="3600" kern="0" spc="-5" smtClean="0">
                <a:ea typeface="Tahoma" panose="020B0604030504040204" pitchFamily="34" charset="0"/>
                <a:cs typeface="Tahoma" panose="020B0604030504040204" pitchFamily="34" charset="0"/>
              </a:rPr>
              <a:t>Some Common</a:t>
            </a:r>
            <a:r>
              <a:rPr lang="en-US" sz="3600" kern="0" spc="-25" smtClean="0">
                <a:ea typeface="Tahoma" panose="020B0604030504040204" pitchFamily="34" charset="0"/>
                <a:cs typeface="Tahoma" panose="020B0604030504040204" pitchFamily="34" charset="0"/>
              </a:rPr>
              <a:t> </a:t>
            </a:r>
            <a:r>
              <a:rPr lang="en-US" sz="3600" kern="0" spc="-5" smtClean="0">
                <a:ea typeface="Tahoma" panose="020B0604030504040204" pitchFamily="34" charset="0"/>
                <a:cs typeface="Tahoma" panose="020B0604030504040204" pitchFamily="34" charset="0"/>
              </a:rPr>
              <a:t>Issues</a:t>
            </a:r>
            <a:endParaRPr lang="en-US" sz="3600" kern="0" dirty="0">
              <a:ea typeface="Tahoma" panose="020B0604030504040204" pitchFamily="34" charset="0"/>
              <a:cs typeface="Tahoma" panose="020B0604030504040204"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0028" y="685844"/>
            <a:ext cx="2434617" cy="2577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8227" y="3589160"/>
            <a:ext cx="3111572" cy="2058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2129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463" y="430653"/>
            <a:ext cx="11177081" cy="1292662"/>
          </a:xfrm>
          <a:prstGeom prst="rect">
            <a:avLst/>
          </a:prstGeom>
        </p:spPr>
        <p:txBody>
          <a:bodyPr vert="horz" wrap="square" lIns="0" tIns="0" rIns="0" bIns="0" rtlCol="0">
            <a:spAutoFit/>
          </a:bodyPr>
          <a:lstStyle/>
          <a:p>
            <a:pPr marL="125730" algn="ctr">
              <a:buNone/>
            </a:pPr>
            <a:r>
              <a:rPr sz="3600" b="1" dirty="0">
                <a:solidFill>
                  <a:srgbClr val="1D2F68"/>
                </a:solidFill>
                <a:latin typeface="+mj-lt"/>
                <a:ea typeface="Tahoma" panose="020B0604030504040204" pitchFamily="34" charset="0"/>
                <a:cs typeface="Tahoma" panose="020B0604030504040204" pitchFamily="34" charset="0"/>
              </a:rPr>
              <a:t>How </a:t>
            </a:r>
            <a:r>
              <a:rPr lang="en-US" sz="3600" b="1" spc="-5" dirty="0" smtClean="0">
                <a:solidFill>
                  <a:srgbClr val="1D2F68"/>
                </a:solidFill>
                <a:latin typeface="+mj-lt"/>
                <a:ea typeface="Tahoma" panose="020B0604030504040204" pitchFamily="34" charset="0"/>
                <a:cs typeface="Tahoma" panose="020B0604030504040204" pitchFamily="34" charset="0"/>
              </a:rPr>
              <a:t>d</a:t>
            </a:r>
            <a:r>
              <a:rPr sz="3600" b="1" spc="-5" dirty="0" smtClean="0">
                <a:solidFill>
                  <a:srgbClr val="1D2F68"/>
                </a:solidFill>
                <a:latin typeface="+mj-lt"/>
                <a:ea typeface="Tahoma" panose="020B0604030504040204" pitchFamily="34" charset="0"/>
                <a:cs typeface="Tahoma" panose="020B0604030504040204" pitchFamily="34" charset="0"/>
              </a:rPr>
              <a:t>oes </a:t>
            </a:r>
            <a:r>
              <a:rPr sz="3600" b="1" dirty="0">
                <a:solidFill>
                  <a:srgbClr val="1D2F68"/>
                </a:solidFill>
                <a:latin typeface="+mj-lt"/>
                <a:ea typeface="Tahoma" panose="020B0604030504040204" pitchFamily="34" charset="0"/>
                <a:cs typeface="Tahoma" panose="020B0604030504040204" pitchFamily="34" charset="0"/>
              </a:rPr>
              <a:t>the </a:t>
            </a:r>
            <a:r>
              <a:rPr lang="en-US" sz="3600" b="1" dirty="0" smtClean="0">
                <a:solidFill>
                  <a:srgbClr val="1D2F68"/>
                </a:solidFill>
                <a:latin typeface="+mj-lt"/>
                <a:ea typeface="Tahoma" panose="020B0604030504040204" pitchFamily="34" charset="0"/>
                <a:cs typeface="Tahoma" panose="020B0604030504040204" pitchFamily="34" charset="0"/>
              </a:rPr>
              <a:t>p</a:t>
            </a:r>
            <a:r>
              <a:rPr sz="3600" b="1" dirty="0" smtClean="0">
                <a:solidFill>
                  <a:srgbClr val="1D2F68"/>
                </a:solidFill>
                <a:latin typeface="+mj-lt"/>
                <a:ea typeface="Tahoma" panose="020B0604030504040204" pitchFamily="34" charset="0"/>
                <a:cs typeface="Tahoma" panose="020B0604030504040204" pitchFamily="34" charset="0"/>
              </a:rPr>
              <a:t>ilot </a:t>
            </a:r>
            <a:r>
              <a:rPr lang="en-US" sz="3600" b="1" dirty="0" smtClean="0">
                <a:solidFill>
                  <a:srgbClr val="1D2F68"/>
                </a:solidFill>
                <a:latin typeface="+mj-lt"/>
                <a:ea typeface="Tahoma" panose="020B0604030504040204" pitchFamily="34" charset="0"/>
                <a:cs typeface="Tahoma" panose="020B0604030504040204" pitchFamily="34" charset="0"/>
              </a:rPr>
              <a:t>k</a:t>
            </a:r>
            <a:r>
              <a:rPr sz="3600" b="1" dirty="0" smtClean="0">
                <a:solidFill>
                  <a:srgbClr val="1D2F68"/>
                </a:solidFill>
                <a:latin typeface="+mj-lt"/>
                <a:ea typeface="Tahoma" panose="020B0604030504040204" pitchFamily="34" charset="0"/>
                <a:cs typeface="Tahoma" panose="020B0604030504040204" pitchFamily="34" charset="0"/>
              </a:rPr>
              <a:t>now</a:t>
            </a:r>
            <a:r>
              <a:rPr sz="3600" b="1" spc="-100" dirty="0" smtClean="0">
                <a:solidFill>
                  <a:srgbClr val="1D2F68"/>
                </a:solidFill>
                <a:latin typeface="+mj-lt"/>
                <a:ea typeface="Tahoma" panose="020B0604030504040204" pitchFamily="34" charset="0"/>
                <a:cs typeface="Tahoma" panose="020B0604030504040204" pitchFamily="34" charset="0"/>
              </a:rPr>
              <a:t> </a:t>
            </a:r>
            <a:r>
              <a:rPr lang="en-US" sz="3600" b="1" dirty="0" smtClean="0">
                <a:solidFill>
                  <a:srgbClr val="1D2F68"/>
                </a:solidFill>
                <a:latin typeface="+mj-lt"/>
                <a:ea typeface="Tahoma" panose="020B0604030504040204" pitchFamily="34" charset="0"/>
                <a:cs typeface="Tahoma" panose="020B0604030504040204" pitchFamily="34" charset="0"/>
              </a:rPr>
              <a:t>w</a:t>
            </a:r>
            <a:r>
              <a:rPr sz="3600" b="1" dirty="0" smtClean="0">
                <a:solidFill>
                  <a:srgbClr val="1D2F68"/>
                </a:solidFill>
                <a:latin typeface="+mj-lt"/>
                <a:ea typeface="Tahoma" panose="020B0604030504040204" pitchFamily="34" charset="0"/>
                <a:cs typeface="Tahoma" panose="020B0604030504040204" pitchFamily="34" charset="0"/>
              </a:rPr>
              <a:t>hat</a:t>
            </a:r>
            <a:r>
              <a:rPr lang="en-US" sz="3600" b="1" dirty="0" smtClean="0">
                <a:solidFill>
                  <a:srgbClr val="1D2F68"/>
                </a:solidFill>
                <a:latin typeface="+mj-lt"/>
                <a:ea typeface="Tahoma" panose="020B0604030504040204" pitchFamily="34" charset="0"/>
                <a:cs typeface="Tahoma" panose="020B0604030504040204" pitchFamily="34" charset="0"/>
              </a:rPr>
              <a:t> </a:t>
            </a:r>
            <a:r>
              <a:rPr lang="en-US" sz="3600" b="1" spc="-5" dirty="0" smtClean="0">
                <a:solidFill>
                  <a:srgbClr val="1D2F68"/>
                </a:solidFill>
                <a:latin typeface="+mj-lt"/>
                <a:ea typeface="Tahoma" panose="020B0604030504040204" pitchFamily="34" charset="0"/>
                <a:cs typeface="Tahoma" panose="020B0604030504040204" pitchFamily="34" charset="0"/>
              </a:rPr>
              <a:t>w</a:t>
            </a:r>
            <a:r>
              <a:rPr sz="3600" b="1" spc="-5" dirty="0" smtClean="0">
                <a:solidFill>
                  <a:srgbClr val="1D2F68"/>
                </a:solidFill>
                <a:latin typeface="+mj-lt"/>
                <a:ea typeface="Tahoma" panose="020B0604030504040204" pitchFamily="34" charset="0"/>
                <a:cs typeface="Tahoma" panose="020B0604030504040204" pitchFamily="34" charset="0"/>
              </a:rPr>
              <a:t>as</a:t>
            </a:r>
            <a:r>
              <a:rPr sz="3600" b="1" spc="-90" dirty="0" smtClean="0">
                <a:solidFill>
                  <a:srgbClr val="1D2F68"/>
                </a:solidFill>
                <a:latin typeface="+mj-lt"/>
                <a:ea typeface="Tahoma" panose="020B0604030504040204" pitchFamily="34" charset="0"/>
                <a:cs typeface="Tahoma" panose="020B0604030504040204" pitchFamily="34" charset="0"/>
              </a:rPr>
              <a:t> </a:t>
            </a:r>
            <a:r>
              <a:rPr lang="en-US" sz="3600" b="1" dirty="0" smtClean="0">
                <a:solidFill>
                  <a:srgbClr val="1D2F68"/>
                </a:solidFill>
                <a:latin typeface="+mj-lt"/>
                <a:ea typeface="Tahoma" panose="020B0604030504040204" pitchFamily="34" charset="0"/>
                <a:cs typeface="Tahoma" panose="020B0604030504040204" pitchFamily="34" charset="0"/>
              </a:rPr>
              <a:t>a</a:t>
            </a:r>
            <a:r>
              <a:rPr sz="3600" b="1" dirty="0" smtClean="0">
                <a:solidFill>
                  <a:srgbClr val="1D2F68"/>
                </a:solidFill>
                <a:latin typeface="+mj-lt"/>
                <a:ea typeface="Tahoma" panose="020B0604030504040204" pitchFamily="34" charset="0"/>
                <a:cs typeface="Tahoma" panose="020B0604030504040204" pitchFamily="34" charset="0"/>
              </a:rPr>
              <a:t>ccomplished</a:t>
            </a:r>
            <a:r>
              <a:rPr sz="3600" b="1" dirty="0">
                <a:solidFill>
                  <a:srgbClr val="1D2F68"/>
                </a:solidFill>
                <a:latin typeface="+mj-lt"/>
                <a:ea typeface="Tahoma" panose="020B0604030504040204" pitchFamily="34" charset="0"/>
                <a:cs typeface="Tahoma" panose="020B0604030504040204" pitchFamily="34" charset="0"/>
              </a:rPr>
              <a:t>?</a:t>
            </a:r>
          </a:p>
          <a:p>
            <a:pPr marL="12065" marR="840740">
              <a:buNone/>
            </a:pPr>
            <a:r>
              <a:rPr lang="en-US" sz="3200" b="1" dirty="0" smtClean="0">
                <a:latin typeface="Arial"/>
                <a:cs typeface="Arial"/>
              </a:rPr>
              <a:t>   </a:t>
            </a:r>
            <a:endParaRPr sz="3200" dirty="0">
              <a:latin typeface="Arial"/>
              <a:cs typeface="Arial"/>
            </a:endParaRPr>
          </a:p>
        </p:txBody>
      </p:sp>
      <p:sp>
        <p:nvSpPr>
          <p:cNvPr id="3" name="object 3"/>
          <p:cNvSpPr/>
          <p:nvPr/>
        </p:nvSpPr>
        <p:spPr>
          <a:xfrm>
            <a:off x="9015918" y="1492396"/>
            <a:ext cx="2000184" cy="3950969"/>
          </a:xfrm>
          <a:prstGeom prst="rect">
            <a:avLst/>
          </a:prstGeom>
          <a:blipFill>
            <a:blip r:embed="rId3" cstate="print"/>
            <a:stretch>
              <a:fillRect/>
            </a:stretch>
          </a:blipFill>
        </p:spPr>
        <p:txBody>
          <a:bodyPr wrap="square" lIns="0" tIns="0" rIns="0" bIns="0" rtlCol="0"/>
          <a:lstStyle/>
          <a:p>
            <a:endParaRPr/>
          </a:p>
        </p:txBody>
      </p:sp>
      <p:sp>
        <p:nvSpPr>
          <p:cNvPr id="7" name="Rectangle 6"/>
          <p:cNvSpPr/>
          <p:nvPr/>
        </p:nvSpPr>
        <p:spPr>
          <a:xfrm>
            <a:off x="233463" y="1723315"/>
            <a:ext cx="8782455" cy="584775"/>
          </a:xfrm>
          <a:prstGeom prst="rect">
            <a:avLst/>
          </a:prstGeom>
        </p:spPr>
        <p:txBody>
          <a:bodyPr wrap="square">
            <a:spAutoFit/>
          </a:bodyPr>
          <a:lstStyle/>
          <a:p>
            <a:pPr marL="12065" marR="840740" algn="ctr">
              <a:buNone/>
            </a:pPr>
            <a:r>
              <a:rPr lang="en-US" sz="3200" b="1" dirty="0">
                <a:solidFill>
                  <a:prstClr val="black"/>
                </a:solidFill>
                <a:latin typeface="Arial"/>
                <a:cs typeface="Arial"/>
              </a:rPr>
              <a:t>Communication Is The</a:t>
            </a:r>
            <a:r>
              <a:rPr lang="en-US" sz="3200" b="1" spc="-125" dirty="0">
                <a:solidFill>
                  <a:prstClr val="black"/>
                </a:solidFill>
                <a:latin typeface="Arial"/>
                <a:cs typeface="Arial"/>
              </a:rPr>
              <a:t> </a:t>
            </a:r>
            <a:r>
              <a:rPr lang="en-US" sz="3200" b="1" dirty="0" smtClean="0">
                <a:solidFill>
                  <a:prstClr val="black"/>
                </a:solidFill>
                <a:latin typeface="Arial"/>
                <a:cs typeface="Arial"/>
              </a:rPr>
              <a:t>Only </a:t>
            </a:r>
            <a:r>
              <a:rPr lang="en-US" sz="3200" b="1" spc="-50" dirty="0" smtClean="0">
                <a:solidFill>
                  <a:prstClr val="black"/>
                </a:solidFill>
                <a:latin typeface="Arial"/>
                <a:cs typeface="Arial"/>
              </a:rPr>
              <a:t>Way </a:t>
            </a:r>
            <a:r>
              <a:rPr lang="en-US" sz="3200" b="1" dirty="0">
                <a:solidFill>
                  <a:prstClr val="black"/>
                </a:solidFill>
                <a:latin typeface="Arial"/>
                <a:cs typeface="Arial"/>
              </a:rPr>
              <a:t>to Go</a:t>
            </a:r>
            <a:r>
              <a:rPr lang="en-US" sz="3200" b="1" spc="-35" dirty="0">
                <a:solidFill>
                  <a:prstClr val="black"/>
                </a:solidFill>
                <a:latin typeface="Arial"/>
                <a:cs typeface="Arial"/>
              </a:rPr>
              <a:t> </a:t>
            </a:r>
            <a:r>
              <a:rPr lang="en-US" sz="3200" b="1" dirty="0">
                <a:solidFill>
                  <a:prstClr val="black"/>
                </a:solidFill>
                <a:latin typeface="Arial"/>
                <a:cs typeface="Arial"/>
              </a:rPr>
              <a:t>!</a:t>
            </a:r>
            <a:endParaRPr lang="en-US" sz="3200" dirty="0">
              <a:solidFill>
                <a:prstClr val="black"/>
              </a:solidFill>
              <a:latin typeface="Arial"/>
              <a:cs typeface="Arial"/>
            </a:endParaRPr>
          </a:p>
        </p:txBody>
      </p:sp>
      <p:sp>
        <p:nvSpPr>
          <p:cNvPr id="5" name="Slide Number Placeholder 4"/>
          <p:cNvSpPr>
            <a:spLocks noGrp="1"/>
          </p:cNvSpPr>
          <p:nvPr>
            <p:ph type="sldNum" sz="quarter" idx="4294967295"/>
          </p:nvPr>
        </p:nvSpPr>
        <p:spPr>
          <a:xfrm>
            <a:off x="10447337" y="6348413"/>
            <a:ext cx="486551" cy="156695"/>
          </a:xfrm>
        </p:spPr>
        <p:txBody>
          <a:bodyPr/>
          <a:lstStyle/>
          <a:p>
            <a:pPr marL="25400">
              <a:lnSpc>
                <a:spcPts val="1425"/>
              </a:lnSpc>
            </a:pPr>
            <a:fld id="{81D60167-4931-47E6-BA6A-407CBD079E47}" type="slidenum">
              <a:rPr lang="en-US" spc="-5"/>
              <a:pPr marL="25400">
                <a:lnSpc>
                  <a:spcPts val="1425"/>
                </a:lnSpc>
              </a:pPr>
              <a:t>16</a:t>
            </a:fld>
            <a:endParaRPr lang="en-US" spc="-5" dirty="0"/>
          </a:p>
        </p:txBody>
      </p:sp>
    </p:spTree>
    <p:extLst>
      <p:ext uri="{BB962C8B-B14F-4D97-AF65-F5344CB8AC3E}">
        <p14:creationId xmlns:p14="http://schemas.microsoft.com/office/powerpoint/2010/main" val="584421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076" y="266032"/>
            <a:ext cx="8839200" cy="553998"/>
          </a:xfrm>
          <a:prstGeom prst="rect">
            <a:avLst/>
          </a:prstGeom>
        </p:spPr>
        <p:txBody>
          <a:bodyPr vert="horz" wrap="square" lIns="0" tIns="0" rIns="0" bIns="0" numCol="1" rtlCol="0" anchor="ctr" anchorCtr="0" compatLnSpc="1">
            <a:prstTxWarp prst="textNoShape">
              <a:avLst/>
            </a:prstTxWarp>
            <a:spAutoFit/>
          </a:bodyPr>
          <a:lstStyle/>
          <a:p>
            <a:pPr marL="12700" marR="5080"/>
            <a:r>
              <a:rPr lang="en-US" sz="3600" dirty="0" smtClean="0">
                <a:ea typeface="Tahoma" panose="020B0604030504040204" pitchFamily="34" charset="0"/>
                <a:cs typeface="Tahoma" panose="020B0604030504040204" pitchFamily="34" charset="0"/>
              </a:rPr>
              <a:t>Mechanic </a:t>
            </a:r>
            <a:r>
              <a:rPr lang="en-US" sz="3600" dirty="0">
                <a:ea typeface="Tahoma" panose="020B0604030504040204" pitchFamily="34" charset="0"/>
                <a:cs typeface="Tahoma" panose="020B0604030504040204" pitchFamily="34" charset="0"/>
              </a:rPr>
              <a:t>&amp;</a:t>
            </a:r>
            <a:r>
              <a:rPr lang="en-US" sz="3600" dirty="0" smtClean="0">
                <a:ea typeface="Tahoma" panose="020B0604030504040204" pitchFamily="34" charset="0"/>
                <a:cs typeface="Tahoma" panose="020B0604030504040204" pitchFamily="34" charset="0"/>
              </a:rPr>
              <a:t> Pilot Communications </a:t>
            </a:r>
            <a:endParaRPr sz="3600" spc="-5" dirty="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4294967295"/>
          </p:nvPr>
        </p:nvSpPr>
        <p:spPr>
          <a:xfrm>
            <a:off x="10447337" y="6348413"/>
            <a:ext cx="437913" cy="198302"/>
          </a:xfrm>
        </p:spPr>
        <p:txBody>
          <a:bodyPr/>
          <a:lstStyle/>
          <a:p>
            <a:pPr marL="25400">
              <a:lnSpc>
                <a:spcPts val="1425"/>
              </a:lnSpc>
            </a:pPr>
            <a:fld id="{81D60167-4931-47E6-BA6A-407CBD079E47}" type="slidenum">
              <a:rPr lang="en-US" spc="-5"/>
              <a:pPr marL="25400">
                <a:lnSpc>
                  <a:spcPts val="1425"/>
                </a:lnSpc>
              </a:pPr>
              <a:t>17</a:t>
            </a:fld>
            <a:endParaRPr lang="en-US" spc="-5" dirty="0"/>
          </a:p>
        </p:txBody>
      </p:sp>
      <p:sp>
        <p:nvSpPr>
          <p:cNvPr id="3" name="object 3"/>
          <p:cNvSpPr txBox="1"/>
          <p:nvPr/>
        </p:nvSpPr>
        <p:spPr>
          <a:xfrm>
            <a:off x="402076" y="466927"/>
            <a:ext cx="9014298" cy="4970591"/>
          </a:xfrm>
          <a:prstGeom prst="rect">
            <a:avLst/>
          </a:prstGeom>
        </p:spPr>
        <p:txBody>
          <a:bodyPr vert="horz" wrap="square" lIns="0" tIns="0" rIns="0" bIns="0" rtlCol="0">
            <a:spAutoFit/>
          </a:bodyPr>
          <a:lstStyle/>
          <a:p>
            <a:pPr marL="12700" marR="662940">
              <a:tabLst>
                <a:tab pos="354965" algn="l"/>
                <a:tab pos="355600" algn="l"/>
              </a:tabLst>
            </a:pPr>
            <a:endParaRPr lang="en-US" b="1" spc="-5" dirty="0">
              <a:latin typeface="Arial"/>
              <a:cs typeface="Arial"/>
            </a:endParaRPr>
          </a:p>
          <a:p>
            <a:pPr marL="12700" marR="662940">
              <a:tabLst>
                <a:tab pos="354965" algn="l"/>
                <a:tab pos="355600" algn="l"/>
              </a:tabLst>
            </a:pPr>
            <a:r>
              <a:rPr lang="en-US" sz="1800" b="1" spc="-5" dirty="0">
                <a:latin typeface="Arial"/>
                <a:cs typeface="Arial"/>
              </a:rPr>
              <a:t>Examples of maintenance items removed and/or disconnected to facilitate other maintenance that may not be recorded during inspections</a:t>
            </a:r>
            <a:r>
              <a:rPr lang="en-US" sz="1800" b="1" spc="-5" dirty="0" smtClean="0">
                <a:latin typeface="Arial"/>
                <a:cs typeface="Arial"/>
              </a:rPr>
              <a:t>:</a:t>
            </a:r>
            <a:endParaRPr lang="en-US" sz="1800" dirty="0">
              <a:latin typeface="Arial"/>
              <a:cs typeface="Arial"/>
            </a:endParaRPr>
          </a:p>
          <a:p>
            <a:pPr marL="755650" lvl="1" indent="-285750">
              <a:spcBef>
                <a:spcPts val="575"/>
              </a:spcBef>
              <a:buFont typeface="Arial"/>
              <a:buChar char="–"/>
              <a:tabLst>
                <a:tab pos="755650" algn="l"/>
              </a:tabLst>
            </a:pPr>
            <a:r>
              <a:rPr lang="en-US" sz="1800" b="1" spc="-5" dirty="0">
                <a:latin typeface="Arial"/>
                <a:cs typeface="Arial"/>
              </a:rPr>
              <a:t>Upholstery/Seats, Tracks, Floors / Emergency Exits</a:t>
            </a:r>
          </a:p>
          <a:p>
            <a:pPr marL="755650" lvl="1" indent="-285750">
              <a:spcBef>
                <a:spcPts val="575"/>
              </a:spcBef>
              <a:buFont typeface="Arial"/>
              <a:buChar char="–"/>
              <a:tabLst>
                <a:tab pos="755650" algn="l"/>
              </a:tabLst>
            </a:pPr>
            <a:endParaRPr lang="en-US" sz="1800" b="1" spc="-5" dirty="0">
              <a:latin typeface="Arial"/>
              <a:cs typeface="Arial"/>
            </a:endParaRPr>
          </a:p>
          <a:p>
            <a:pPr marL="755650" lvl="1" indent="-285750">
              <a:spcBef>
                <a:spcPts val="575"/>
              </a:spcBef>
              <a:buFont typeface="Arial"/>
              <a:buChar char="–"/>
              <a:tabLst>
                <a:tab pos="755650" algn="l"/>
              </a:tabLst>
            </a:pPr>
            <a:r>
              <a:rPr lang="en-US" sz="1800" b="1" spc="-5" dirty="0">
                <a:latin typeface="Arial"/>
                <a:cs typeface="Arial"/>
              </a:rPr>
              <a:t>Interior &amp; Exterior Access Panels especially in hard-to-see places of the aircraft</a:t>
            </a:r>
          </a:p>
          <a:p>
            <a:pPr marL="755650" lvl="1" indent="-285750">
              <a:spcBef>
                <a:spcPts val="575"/>
              </a:spcBef>
              <a:buFont typeface="Arial"/>
              <a:buChar char="–"/>
              <a:tabLst>
                <a:tab pos="755650" algn="l"/>
              </a:tabLst>
            </a:pPr>
            <a:endParaRPr lang="en-US" sz="1800" b="1" spc="-5" dirty="0">
              <a:latin typeface="Arial"/>
              <a:cs typeface="Arial"/>
            </a:endParaRPr>
          </a:p>
          <a:p>
            <a:pPr marL="755650" marR="5080" lvl="1" indent="-285750">
              <a:spcBef>
                <a:spcPts val="565"/>
              </a:spcBef>
              <a:buFont typeface="Arial"/>
              <a:buChar char="–"/>
              <a:tabLst>
                <a:tab pos="755650" algn="l"/>
              </a:tabLst>
            </a:pPr>
            <a:r>
              <a:rPr lang="en-US" sz="1800" b="1" spc="-5" dirty="0">
                <a:latin typeface="Arial"/>
                <a:cs typeface="Arial"/>
              </a:rPr>
              <a:t>Yokes / Control Cables, Linkages &amp; Surfaces</a:t>
            </a:r>
          </a:p>
          <a:p>
            <a:pPr marL="755650" marR="5080" lvl="1" indent="-285750">
              <a:spcBef>
                <a:spcPts val="565"/>
              </a:spcBef>
              <a:buFont typeface="Arial"/>
              <a:buChar char="–"/>
              <a:tabLst>
                <a:tab pos="755650" algn="l"/>
              </a:tabLst>
            </a:pPr>
            <a:endParaRPr lang="en-US" sz="1800" b="1" spc="-5" dirty="0">
              <a:latin typeface="Arial"/>
              <a:cs typeface="Arial"/>
            </a:endParaRPr>
          </a:p>
          <a:p>
            <a:pPr marL="755650" marR="5080" lvl="1" indent="-285750">
              <a:spcBef>
                <a:spcPts val="565"/>
              </a:spcBef>
              <a:buFont typeface="Arial"/>
              <a:buChar char="–"/>
              <a:tabLst>
                <a:tab pos="755650" algn="l"/>
              </a:tabLst>
            </a:pPr>
            <a:r>
              <a:rPr lang="en-US" sz="1800" b="1" spc="-5" dirty="0">
                <a:latin typeface="Arial"/>
                <a:cs typeface="Arial"/>
              </a:rPr>
              <a:t>Equipment &amp; Appliances / Wires &amp; Connectors</a:t>
            </a:r>
          </a:p>
          <a:p>
            <a:pPr marL="755650" marR="5080" lvl="1" indent="-285750">
              <a:spcBef>
                <a:spcPts val="565"/>
              </a:spcBef>
              <a:buFont typeface="Arial"/>
              <a:buChar char="–"/>
              <a:tabLst>
                <a:tab pos="755650" algn="l"/>
              </a:tabLst>
            </a:pPr>
            <a:endParaRPr lang="en-US" sz="1800" b="1" spc="-5" dirty="0">
              <a:latin typeface="Arial"/>
              <a:cs typeface="Arial"/>
            </a:endParaRPr>
          </a:p>
          <a:p>
            <a:pPr marL="755650" marR="5080" lvl="1" indent="-285750">
              <a:spcBef>
                <a:spcPts val="565"/>
              </a:spcBef>
              <a:buFont typeface="Arial"/>
              <a:buChar char="–"/>
              <a:tabLst>
                <a:tab pos="755650" algn="l"/>
              </a:tabLst>
            </a:pPr>
            <a:r>
              <a:rPr lang="en-US" sz="1800" b="1" spc="-5" dirty="0">
                <a:latin typeface="Arial"/>
                <a:cs typeface="Arial"/>
              </a:rPr>
              <a:t>Hydraulic / Vacuum / Brake / Pitot &amp; Static / Fuel- Lines</a:t>
            </a:r>
          </a:p>
          <a:p>
            <a:pPr marL="755650" marR="5080" lvl="1" indent="-285750">
              <a:spcBef>
                <a:spcPts val="565"/>
              </a:spcBef>
              <a:buFont typeface="Arial"/>
              <a:buChar char="–"/>
              <a:tabLst>
                <a:tab pos="755650" algn="l"/>
              </a:tabLst>
            </a:pPr>
            <a:endParaRPr lang="en-US" b="1" spc="-5" dirty="0">
              <a:latin typeface="Arial"/>
              <a:cs typeface="Arial"/>
            </a:endParaRPr>
          </a:p>
        </p:txBody>
      </p:sp>
      <p:pic>
        <p:nvPicPr>
          <p:cNvPr id="6" name="Picture 4" descr="yellow"/>
          <p:cNvPicPr>
            <a:picLocks noChangeAspect="1" noChangeArrowheads="1"/>
          </p:cNvPicPr>
          <p:nvPr/>
        </p:nvPicPr>
        <p:blipFill rotWithShape="1">
          <a:blip r:embed="rId3">
            <a:extLst>
              <a:ext uri="{28A0092B-C50C-407E-A947-70E740481C1C}">
                <a14:useLocalDpi xmlns:a14="http://schemas.microsoft.com/office/drawing/2010/main" val="0"/>
              </a:ext>
            </a:extLst>
          </a:blip>
          <a:srcRect r="2846" b="3860"/>
          <a:stretch/>
        </p:blipFill>
        <p:spPr bwMode="auto">
          <a:xfrm>
            <a:off x="8361773" y="3326860"/>
            <a:ext cx="3395817" cy="2256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03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124546" y="1566154"/>
            <a:ext cx="2115158" cy="3263976"/>
          </a:xfrm>
          <a:prstGeom prst="rect">
            <a:avLst/>
          </a:prstGeom>
          <a:blipFill>
            <a:blip r:embed="rId3" cstate="print"/>
            <a:stretch>
              <a:fillRect/>
            </a:stretch>
          </a:blipFill>
        </p:spPr>
        <p:txBody>
          <a:bodyPr wrap="square" lIns="0" tIns="0" rIns="0" bIns="0" rtlCol="0"/>
          <a:lstStyle/>
          <a:p>
            <a:pPr>
              <a:defRPr/>
            </a:pPr>
            <a:endParaRPr sz="1350">
              <a:solidFill>
                <a:prstClr val="black"/>
              </a:solidFill>
              <a:latin typeface="Calibri"/>
            </a:endParaRPr>
          </a:p>
        </p:txBody>
      </p:sp>
      <p:sp>
        <p:nvSpPr>
          <p:cNvPr id="7" name="Title 6"/>
          <p:cNvSpPr>
            <a:spLocks noGrp="1"/>
          </p:cNvSpPr>
          <p:nvPr>
            <p:ph type="title"/>
          </p:nvPr>
        </p:nvSpPr>
        <p:spPr>
          <a:xfrm>
            <a:off x="219176" y="336707"/>
            <a:ext cx="8015289" cy="509599"/>
          </a:xfrm>
        </p:spPr>
        <p:txBody>
          <a:bodyPr>
            <a:normAutofit fontScale="90000"/>
          </a:bodyPr>
          <a:lstStyle/>
          <a:p>
            <a:r>
              <a:rPr lang="en-US" dirty="0">
                <a:solidFill>
                  <a:srgbClr val="002060"/>
                </a:solidFill>
              </a:rPr>
              <a:t>Mechanic Lingo “Interpreted</a:t>
            </a:r>
            <a:r>
              <a:rPr lang="en-US" sz="3200" dirty="0">
                <a:solidFill>
                  <a:schemeClr val="tx2"/>
                </a:solidFill>
              </a:rPr>
              <a:t>”</a:t>
            </a:r>
          </a:p>
        </p:txBody>
      </p:sp>
      <p:sp>
        <p:nvSpPr>
          <p:cNvPr id="8" name="Text Placeholder 7"/>
          <p:cNvSpPr>
            <a:spLocks noGrp="1"/>
          </p:cNvSpPr>
          <p:nvPr>
            <p:ph idx="1"/>
          </p:nvPr>
        </p:nvSpPr>
        <p:spPr>
          <a:xfrm>
            <a:off x="1126786" y="963038"/>
            <a:ext cx="7209817" cy="4649822"/>
          </a:xfrm>
        </p:spPr>
        <p:txBody>
          <a:bodyPr/>
          <a:lstStyle/>
          <a:p>
            <a:pPr>
              <a:buFont typeface="Arial" panose="020B0604020202020204" pitchFamily="34" charset="0"/>
              <a:buChar char="•"/>
            </a:pPr>
            <a:r>
              <a:rPr lang="en-US" dirty="0">
                <a:solidFill>
                  <a:schemeClr val="tx1"/>
                </a:solidFill>
              </a:rPr>
              <a:t>Is </a:t>
            </a:r>
            <a:r>
              <a:rPr lang="en-US" dirty="0" smtClean="0">
                <a:solidFill>
                  <a:schemeClr val="tx1"/>
                </a:solidFill>
              </a:rPr>
              <a:t>the aircraft Airworthy</a:t>
            </a:r>
            <a:r>
              <a:rPr lang="en-US" dirty="0">
                <a:solidFill>
                  <a:schemeClr val="tx1"/>
                </a:solidFill>
              </a:rPr>
              <a:t>?</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What was accomplished?</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What was not accomplished?</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Is </a:t>
            </a:r>
            <a:r>
              <a:rPr lang="en-US" dirty="0" smtClean="0">
                <a:solidFill>
                  <a:schemeClr val="tx1"/>
                </a:solidFill>
              </a:rPr>
              <a:t>an </a:t>
            </a:r>
            <a:r>
              <a:rPr lang="en-US" dirty="0">
                <a:solidFill>
                  <a:schemeClr val="tx1"/>
                </a:solidFill>
              </a:rPr>
              <a:t>operational check required?</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Should I </a:t>
            </a:r>
            <a:r>
              <a:rPr lang="en-US" dirty="0" smtClean="0">
                <a:solidFill>
                  <a:schemeClr val="tx1"/>
                </a:solidFill>
              </a:rPr>
              <a:t>monitor </a:t>
            </a:r>
            <a:r>
              <a:rPr lang="en-US" dirty="0">
                <a:solidFill>
                  <a:schemeClr val="tx1"/>
                </a:solidFill>
              </a:rPr>
              <a:t>a trend </a:t>
            </a:r>
            <a:r>
              <a:rPr lang="en-US" dirty="0" smtClean="0">
                <a:solidFill>
                  <a:schemeClr val="tx1"/>
                </a:solidFill>
              </a:rPr>
              <a:t>or condition?</a:t>
            </a:r>
            <a:endParaRPr lang="en-US" dirty="0">
              <a:solidFill>
                <a:schemeClr val="tx1"/>
              </a:solidFill>
            </a:endParaRPr>
          </a:p>
          <a:p>
            <a:pPr marL="685800" lvl="1" indent="-342900">
              <a:buFont typeface="Arial" panose="020B0604020202020204" pitchFamily="34" charset="0"/>
              <a:buChar char="•"/>
            </a:pPr>
            <a:endParaRPr lang="en-US" sz="2100" dirty="0"/>
          </a:p>
        </p:txBody>
      </p:sp>
      <p:sp>
        <p:nvSpPr>
          <p:cNvPr id="9" name="Slide Number Placeholder 8"/>
          <p:cNvSpPr>
            <a:spLocks noGrp="1"/>
          </p:cNvSpPr>
          <p:nvPr>
            <p:ph type="sldNum" sz="quarter" idx="4294967295"/>
          </p:nvPr>
        </p:nvSpPr>
        <p:spPr>
          <a:xfrm>
            <a:off x="10447337" y="6348413"/>
            <a:ext cx="461625" cy="188574"/>
          </a:xfrm>
        </p:spPr>
        <p:txBody>
          <a:bodyPr/>
          <a:lstStyle/>
          <a:p>
            <a:pPr marL="25400">
              <a:lnSpc>
                <a:spcPts val="1425"/>
              </a:lnSpc>
            </a:pPr>
            <a:fld id="{81D60167-4931-47E6-BA6A-407CBD079E47}" type="slidenum">
              <a:rPr lang="en-US" spc="-5"/>
              <a:pPr marL="25400">
                <a:lnSpc>
                  <a:spcPts val="1425"/>
                </a:lnSpc>
              </a:pPr>
              <a:t>18</a:t>
            </a:fld>
            <a:endParaRPr lang="en-US" spc="-5" dirty="0"/>
          </a:p>
        </p:txBody>
      </p:sp>
    </p:spTree>
    <p:extLst>
      <p:ext uri="{BB962C8B-B14F-4D97-AF65-F5344CB8AC3E}">
        <p14:creationId xmlns:p14="http://schemas.microsoft.com/office/powerpoint/2010/main" val="1756519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61544"/>
            <a:ext cx="8077199" cy="553998"/>
          </a:xfrm>
          <a:prstGeom prst="rect">
            <a:avLst/>
          </a:prstGeom>
        </p:spPr>
        <p:txBody>
          <a:bodyPr vert="horz" wrap="square" lIns="0" tIns="0" rIns="0" bIns="0" numCol="1" rtlCol="0" anchor="ctr" anchorCtr="0" compatLnSpc="1">
            <a:prstTxWarp prst="textNoShape">
              <a:avLst/>
            </a:prstTxWarp>
            <a:spAutoFit/>
          </a:bodyPr>
          <a:lstStyle/>
          <a:p>
            <a:pPr marL="9525"/>
            <a:r>
              <a:rPr lang="en-US" sz="3600" dirty="0">
                <a:solidFill>
                  <a:srgbClr val="002060"/>
                </a:solidFill>
                <a:ea typeface="Tahoma" panose="020B0604030504040204" pitchFamily="34" charset="0"/>
                <a:cs typeface="Tahoma" panose="020B0604030504040204" pitchFamily="34" charset="0"/>
              </a:rPr>
              <a:t>Pilot’s Preflight Responsibilities</a:t>
            </a:r>
            <a:endParaRPr sz="3600" dirty="0">
              <a:solidFill>
                <a:srgbClr val="002060"/>
              </a:solidFill>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4294967295"/>
          </p:nvPr>
        </p:nvSpPr>
        <p:spPr>
          <a:xfrm>
            <a:off x="10447337" y="6348414"/>
            <a:ext cx="389275" cy="178846"/>
          </a:xfrm>
        </p:spPr>
        <p:txBody>
          <a:bodyPr/>
          <a:lstStyle/>
          <a:p>
            <a:pPr marL="19050">
              <a:lnSpc>
                <a:spcPts val="1069"/>
              </a:lnSpc>
            </a:pPr>
            <a:fld id="{81D60167-4931-47E6-BA6A-407CBD079E47}" type="slidenum">
              <a:rPr lang="en-US" sz="1200" spc="-4"/>
              <a:pPr marL="19050">
                <a:lnSpc>
                  <a:spcPts val="1069"/>
                </a:lnSpc>
              </a:pPr>
              <a:t>19</a:t>
            </a:fld>
            <a:endParaRPr lang="en-US" sz="1200" spc="-4" dirty="0"/>
          </a:p>
        </p:txBody>
      </p:sp>
      <p:sp>
        <p:nvSpPr>
          <p:cNvPr id="4" name="object 4"/>
          <p:cNvSpPr txBox="1"/>
          <p:nvPr/>
        </p:nvSpPr>
        <p:spPr>
          <a:xfrm>
            <a:off x="304800" y="1144621"/>
            <a:ext cx="8991600" cy="4137030"/>
          </a:xfrm>
          <a:prstGeom prst="rect">
            <a:avLst/>
          </a:prstGeom>
        </p:spPr>
        <p:txBody>
          <a:bodyPr vert="horz" wrap="square" lIns="0" tIns="0" rIns="0" bIns="0" rtlCol="0">
            <a:spAutoFit/>
          </a:bodyPr>
          <a:lstStyle/>
          <a:p>
            <a:pPr marL="352425" marR="3810" indent="-342900" defTabSz="685800">
              <a:lnSpc>
                <a:spcPts val="2265"/>
              </a:lnSpc>
              <a:spcBef>
                <a:spcPts val="506"/>
              </a:spcBef>
              <a:buFont typeface="Arial" panose="020B0604020202020204" pitchFamily="34" charset="0"/>
              <a:buChar char="•"/>
              <a:tabLst>
                <a:tab pos="267176" algn="l"/>
              </a:tabLst>
            </a:pPr>
            <a:r>
              <a:rPr lang="en-US" b="1" spc="-4" dirty="0">
                <a:solidFill>
                  <a:prstClr val="black"/>
                </a:solidFill>
                <a:latin typeface="Arial"/>
                <a:cs typeface="Arial"/>
              </a:rPr>
              <a:t>Who is </a:t>
            </a:r>
            <a:r>
              <a:rPr lang="en-US" b="1" dirty="0">
                <a:solidFill>
                  <a:prstClr val="black"/>
                </a:solidFill>
                <a:latin typeface="Arial"/>
                <a:cs typeface="Arial"/>
              </a:rPr>
              <a:t>directly </a:t>
            </a:r>
            <a:r>
              <a:rPr lang="en-US" b="1" spc="-4" dirty="0">
                <a:solidFill>
                  <a:prstClr val="black"/>
                </a:solidFill>
                <a:latin typeface="Arial"/>
                <a:cs typeface="Arial"/>
              </a:rPr>
              <a:t>responsible for the airworthiness of the </a:t>
            </a:r>
            <a:r>
              <a:rPr lang="en-US" b="1" dirty="0">
                <a:solidFill>
                  <a:prstClr val="black"/>
                </a:solidFill>
                <a:latin typeface="Arial"/>
                <a:cs typeface="Arial"/>
              </a:rPr>
              <a:t>aircraft?</a:t>
            </a:r>
          </a:p>
          <a:p>
            <a:pPr marL="352425" marR="3810" indent="-342900" defTabSz="685800">
              <a:lnSpc>
                <a:spcPts val="2265"/>
              </a:lnSpc>
              <a:spcBef>
                <a:spcPts val="506"/>
              </a:spcBef>
              <a:buFont typeface="Arial" panose="020B0604020202020204" pitchFamily="34" charset="0"/>
              <a:buChar char="•"/>
              <a:tabLst>
                <a:tab pos="267176" algn="l"/>
              </a:tabLst>
            </a:pPr>
            <a:endParaRPr lang="en-US" b="1" dirty="0">
              <a:solidFill>
                <a:prstClr val="black"/>
              </a:solidFill>
              <a:latin typeface="Arial"/>
              <a:cs typeface="Arial"/>
            </a:endParaRPr>
          </a:p>
          <a:p>
            <a:pPr marL="352425" marR="3810" indent="-342900" defTabSz="685800">
              <a:lnSpc>
                <a:spcPts val="2265"/>
              </a:lnSpc>
              <a:spcBef>
                <a:spcPts val="506"/>
              </a:spcBef>
              <a:buFont typeface="Arial" panose="020B0604020202020204" pitchFamily="34" charset="0"/>
              <a:buChar char="•"/>
              <a:tabLst>
                <a:tab pos="267176" algn="l"/>
              </a:tabLst>
            </a:pPr>
            <a:r>
              <a:rPr lang="en-US" b="1" dirty="0">
                <a:solidFill>
                  <a:prstClr val="black"/>
                </a:solidFill>
                <a:latin typeface="Arial"/>
                <a:cs typeface="Arial"/>
              </a:rPr>
              <a:t>Maintenance and inspection </a:t>
            </a:r>
            <a:r>
              <a:rPr lang="en-US" b="1" spc="-4" dirty="0">
                <a:solidFill>
                  <a:prstClr val="black"/>
                </a:solidFill>
                <a:latin typeface="Arial"/>
                <a:cs typeface="Arial"/>
              </a:rPr>
              <a:t>verification.</a:t>
            </a:r>
          </a:p>
          <a:p>
            <a:pPr marL="352425" marR="3810" indent="-342900" defTabSz="685800">
              <a:lnSpc>
                <a:spcPts val="2265"/>
              </a:lnSpc>
              <a:spcBef>
                <a:spcPts val="506"/>
              </a:spcBef>
              <a:buFont typeface="Arial" panose="020B0604020202020204" pitchFamily="34" charset="0"/>
              <a:buChar char="•"/>
              <a:tabLst>
                <a:tab pos="267176" algn="l"/>
              </a:tabLst>
            </a:pPr>
            <a:endParaRPr lang="en-US" b="1" dirty="0">
              <a:solidFill>
                <a:prstClr val="black"/>
              </a:solidFill>
              <a:latin typeface="Arial"/>
              <a:cs typeface="Arial"/>
            </a:endParaRPr>
          </a:p>
          <a:p>
            <a:pPr marL="352425" marR="792004" indent="-342900" defTabSz="685800">
              <a:lnSpc>
                <a:spcPts val="2265"/>
              </a:lnSpc>
              <a:spcBef>
                <a:spcPts val="506"/>
              </a:spcBef>
              <a:buFont typeface="Arial" panose="020B0604020202020204" pitchFamily="34" charset="0"/>
              <a:buChar char="•"/>
              <a:tabLst>
                <a:tab pos="267176" algn="l"/>
              </a:tabLst>
            </a:pPr>
            <a:r>
              <a:rPr b="1" spc="-4" dirty="0">
                <a:solidFill>
                  <a:prstClr val="black"/>
                </a:solidFill>
                <a:latin typeface="Arial"/>
                <a:cs typeface="Arial"/>
              </a:rPr>
              <a:t>The </a:t>
            </a:r>
            <a:r>
              <a:rPr lang="en-US" b="1" spc="-4" dirty="0">
                <a:solidFill>
                  <a:prstClr val="black"/>
                </a:solidFill>
                <a:latin typeface="Arial"/>
                <a:cs typeface="Arial"/>
              </a:rPr>
              <a:t>owner/</a:t>
            </a:r>
            <a:r>
              <a:rPr b="1" spc="-4" dirty="0">
                <a:solidFill>
                  <a:prstClr val="black"/>
                </a:solidFill>
                <a:latin typeface="Arial"/>
                <a:cs typeface="Arial"/>
              </a:rPr>
              <a:t>pilot </a:t>
            </a:r>
            <a:r>
              <a:rPr lang="en-US" b="1" spc="-4" dirty="0">
                <a:solidFill>
                  <a:prstClr val="black"/>
                </a:solidFill>
                <a:latin typeface="Arial"/>
                <a:cs typeface="Arial"/>
              </a:rPr>
              <a:t>needs</a:t>
            </a:r>
            <a:r>
              <a:rPr b="1" spc="-4" dirty="0">
                <a:solidFill>
                  <a:prstClr val="black"/>
                </a:solidFill>
                <a:latin typeface="Arial"/>
                <a:cs typeface="Arial"/>
              </a:rPr>
              <a:t> </a:t>
            </a:r>
            <a:r>
              <a:rPr lang="en-US" b="1" spc="-4" dirty="0">
                <a:solidFill>
                  <a:prstClr val="black"/>
                </a:solidFill>
                <a:latin typeface="Arial"/>
                <a:cs typeface="Arial"/>
              </a:rPr>
              <a:t>to </a:t>
            </a:r>
            <a:r>
              <a:rPr b="1" spc="-4" dirty="0">
                <a:solidFill>
                  <a:prstClr val="black"/>
                </a:solidFill>
                <a:latin typeface="Arial"/>
                <a:cs typeface="Arial"/>
              </a:rPr>
              <a:t>discuss </a:t>
            </a:r>
            <a:r>
              <a:rPr b="1" dirty="0">
                <a:solidFill>
                  <a:prstClr val="black"/>
                </a:solidFill>
                <a:latin typeface="Arial"/>
                <a:cs typeface="Arial"/>
              </a:rPr>
              <a:t>all</a:t>
            </a:r>
            <a:r>
              <a:rPr lang="en-US" b="1" dirty="0">
                <a:solidFill>
                  <a:prstClr val="black"/>
                </a:solidFill>
                <a:latin typeface="Arial"/>
                <a:cs typeface="Arial"/>
              </a:rPr>
              <a:t> i</a:t>
            </a:r>
            <a:r>
              <a:rPr b="1" dirty="0">
                <a:solidFill>
                  <a:prstClr val="black"/>
                </a:solidFill>
                <a:latin typeface="Arial"/>
                <a:cs typeface="Arial"/>
              </a:rPr>
              <a:t>ssues</a:t>
            </a:r>
            <a:r>
              <a:rPr lang="en-US" b="1" spc="-4" dirty="0">
                <a:solidFill>
                  <a:prstClr val="black"/>
                </a:solidFill>
                <a:latin typeface="Arial"/>
                <a:cs typeface="Arial"/>
              </a:rPr>
              <a:t> with</a:t>
            </a:r>
            <a:r>
              <a:rPr b="1" spc="-4" dirty="0">
                <a:solidFill>
                  <a:prstClr val="black"/>
                </a:solidFill>
                <a:latin typeface="Arial"/>
                <a:cs typeface="Arial"/>
              </a:rPr>
              <a:t> the</a:t>
            </a:r>
            <a:r>
              <a:rPr b="1" spc="26" dirty="0">
                <a:solidFill>
                  <a:prstClr val="black"/>
                </a:solidFill>
                <a:latin typeface="Arial"/>
                <a:cs typeface="Arial"/>
              </a:rPr>
              <a:t> </a:t>
            </a:r>
            <a:r>
              <a:rPr lang="en-US" b="1" spc="-4" dirty="0">
                <a:solidFill>
                  <a:prstClr val="black"/>
                </a:solidFill>
                <a:latin typeface="Arial"/>
                <a:cs typeface="Arial"/>
              </a:rPr>
              <a:t>aircraft that were addressed</a:t>
            </a:r>
            <a:r>
              <a:rPr b="1" spc="-4" dirty="0">
                <a:solidFill>
                  <a:prstClr val="black"/>
                </a:solidFill>
                <a:latin typeface="Arial"/>
                <a:cs typeface="Arial"/>
              </a:rPr>
              <a:t>.</a:t>
            </a:r>
            <a:endParaRPr lang="en-US" b="1" spc="-4" dirty="0">
              <a:solidFill>
                <a:prstClr val="black"/>
              </a:solidFill>
              <a:latin typeface="Arial"/>
              <a:cs typeface="Arial"/>
            </a:endParaRPr>
          </a:p>
          <a:p>
            <a:pPr marL="352425" marR="792004" indent="-342900" defTabSz="685800">
              <a:lnSpc>
                <a:spcPts val="2265"/>
              </a:lnSpc>
              <a:spcBef>
                <a:spcPts val="506"/>
              </a:spcBef>
              <a:buFont typeface="Arial" panose="020B0604020202020204" pitchFamily="34" charset="0"/>
              <a:buChar char="•"/>
              <a:tabLst>
                <a:tab pos="267176" algn="l"/>
              </a:tabLst>
            </a:pPr>
            <a:endParaRPr b="1" dirty="0">
              <a:solidFill>
                <a:prstClr val="black"/>
              </a:solidFill>
              <a:latin typeface="Arial"/>
              <a:cs typeface="Arial"/>
            </a:endParaRPr>
          </a:p>
          <a:p>
            <a:pPr marL="352425" marR="383857" indent="-342900" defTabSz="685800">
              <a:lnSpc>
                <a:spcPts val="2265"/>
              </a:lnSpc>
              <a:spcBef>
                <a:spcPts val="503"/>
              </a:spcBef>
              <a:buFont typeface="Arial" panose="020B0604020202020204" pitchFamily="34" charset="0"/>
              <a:buChar char="•"/>
              <a:tabLst>
                <a:tab pos="340043" algn="l"/>
                <a:tab pos="340994" algn="l"/>
                <a:tab pos="1259681" algn="l"/>
              </a:tabLst>
            </a:pPr>
            <a:r>
              <a:rPr b="1" spc="-4" dirty="0">
                <a:solidFill>
                  <a:prstClr val="black"/>
                </a:solidFill>
                <a:latin typeface="Arial"/>
                <a:cs typeface="Arial"/>
              </a:rPr>
              <a:t>Any</a:t>
            </a:r>
            <a:r>
              <a:rPr b="1" dirty="0">
                <a:solidFill>
                  <a:prstClr val="black"/>
                </a:solidFill>
                <a:latin typeface="Arial"/>
                <a:cs typeface="Arial"/>
              </a:rPr>
              <a:t> or</a:t>
            </a:r>
            <a:r>
              <a:rPr lang="en-US" b="1" dirty="0">
                <a:solidFill>
                  <a:prstClr val="black"/>
                </a:solidFill>
                <a:latin typeface="Arial"/>
                <a:cs typeface="Arial"/>
              </a:rPr>
              <a:t> </a:t>
            </a:r>
            <a:r>
              <a:rPr b="1" dirty="0">
                <a:solidFill>
                  <a:prstClr val="black"/>
                </a:solidFill>
                <a:latin typeface="Arial"/>
                <a:cs typeface="Arial"/>
              </a:rPr>
              <a:t>all questions </a:t>
            </a:r>
            <a:r>
              <a:rPr b="1" u="sng" spc="-4" dirty="0">
                <a:solidFill>
                  <a:prstClr val="black"/>
                </a:solidFill>
                <a:latin typeface="Arial"/>
                <a:cs typeface="Arial"/>
              </a:rPr>
              <a:t>mus</a:t>
            </a:r>
            <a:r>
              <a:rPr lang="en-US" b="1" u="sng" spc="-4" dirty="0">
                <a:solidFill>
                  <a:prstClr val="black"/>
                </a:solidFill>
                <a:latin typeface="Arial"/>
                <a:cs typeface="Arial"/>
              </a:rPr>
              <a:t>t</a:t>
            </a:r>
            <a:r>
              <a:rPr lang="en-US" b="1" spc="-4" dirty="0">
                <a:solidFill>
                  <a:prstClr val="black"/>
                </a:solidFill>
                <a:latin typeface="Arial"/>
                <a:cs typeface="Arial"/>
              </a:rPr>
              <a:t> </a:t>
            </a:r>
            <a:r>
              <a:rPr b="1" dirty="0">
                <a:solidFill>
                  <a:prstClr val="black"/>
                </a:solidFill>
                <a:latin typeface="Arial"/>
                <a:cs typeface="Arial"/>
              </a:rPr>
              <a:t>be</a:t>
            </a:r>
            <a:r>
              <a:rPr b="1" spc="-45" dirty="0">
                <a:solidFill>
                  <a:prstClr val="black"/>
                </a:solidFill>
                <a:latin typeface="Arial"/>
                <a:cs typeface="Arial"/>
              </a:rPr>
              <a:t> </a:t>
            </a:r>
            <a:r>
              <a:rPr b="1" dirty="0">
                <a:solidFill>
                  <a:prstClr val="black"/>
                </a:solidFill>
                <a:latin typeface="Arial"/>
                <a:cs typeface="Arial"/>
              </a:rPr>
              <a:t>answered</a:t>
            </a:r>
            <a:r>
              <a:rPr b="1" spc="-4" dirty="0">
                <a:solidFill>
                  <a:prstClr val="black"/>
                </a:solidFill>
                <a:latin typeface="Arial"/>
                <a:cs typeface="Arial"/>
              </a:rPr>
              <a:t> </a:t>
            </a:r>
            <a:r>
              <a:rPr b="1" dirty="0">
                <a:solidFill>
                  <a:prstClr val="black"/>
                </a:solidFill>
                <a:latin typeface="Arial"/>
                <a:cs typeface="Arial"/>
              </a:rPr>
              <a:t>before flight such</a:t>
            </a:r>
            <a:r>
              <a:rPr b="1" spc="-83" dirty="0">
                <a:solidFill>
                  <a:prstClr val="black"/>
                </a:solidFill>
                <a:latin typeface="Arial"/>
                <a:cs typeface="Arial"/>
              </a:rPr>
              <a:t> </a:t>
            </a:r>
            <a:r>
              <a:rPr b="1" dirty="0">
                <a:solidFill>
                  <a:prstClr val="black"/>
                </a:solidFill>
                <a:latin typeface="Arial"/>
                <a:cs typeface="Arial"/>
              </a:rPr>
              <a:t>as:</a:t>
            </a:r>
            <a:endParaRPr lang="en-US" b="1" dirty="0">
              <a:solidFill>
                <a:prstClr val="black"/>
              </a:solidFill>
              <a:latin typeface="Arial"/>
              <a:cs typeface="Arial"/>
            </a:endParaRPr>
          </a:p>
          <a:p>
            <a:pPr marL="695325" indent="-342900" defTabSz="685800">
              <a:spcBef>
                <a:spcPts val="217"/>
              </a:spcBef>
              <a:buFont typeface="Arial" panose="020B0604020202020204" pitchFamily="34" charset="0"/>
              <a:buChar char="•"/>
            </a:pPr>
            <a:r>
              <a:rPr dirty="0">
                <a:solidFill>
                  <a:prstClr val="black"/>
                </a:solidFill>
                <a:latin typeface="Arial"/>
                <a:cs typeface="Arial"/>
              </a:rPr>
              <a:t>Airworthiness</a:t>
            </a:r>
          </a:p>
          <a:p>
            <a:pPr marL="695325" indent="-342900" defTabSz="685800">
              <a:spcBef>
                <a:spcPts val="278"/>
              </a:spcBef>
              <a:buFont typeface="Arial" panose="020B0604020202020204" pitchFamily="34" charset="0"/>
              <a:buChar char="•"/>
            </a:pPr>
            <a:r>
              <a:rPr spc="-4" dirty="0">
                <a:solidFill>
                  <a:prstClr val="black"/>
                </a:solidFill>
                <a:latin typeface="Arial"/>
                <a:cs typeface="Arial"/>
              </a:rPr>
              <a:t>Compliance (AD, SB, VOR, </a:t>
            </a:r>
            <a:r>
              <a:rPr lang="en-US" spc="-4" dirty="0">
                <a:solidFill>
                  <a:prstClr val="black"/>
                </a:solidFill>
                <a:latin typeface="Arial"/>
                <a:cs typeface="Arial"/>
              </a:rPr>
              <a:t>Altimeter, Pitot/</a:t>
            </a:r>
            <a:r>
              <a:rPr spc="-4" dirty="0">
                <a:solidFill>
                  <a:prstClr val="black"/>
                </a:solidFill>
                <a:latin typeface="Arial"/>
                <a:cs typeface="Arial"/>
              </a:rPr>
              <a:t>Static</a:t>
            </a:r>
            <a:r>
              <a:rPr spc="4" dirty="0">
                <a:solidFill>
                  <a:prstClr val="black"/>
                </a:solidFill>
                <a:latin typeface="Arial"/>
                <a:cs typeface="Arial"/>
              </a:rPr>
              <a:t> </a:t>
            </a:r>
            <a:r>
              <a:rPr spc="-4" dirty="0">
                <a:solidFill>
                  <a:prstClr val="black"/>
                </a:solidFill>
                <a:latin typeface="Arial"/>
                <a:cs typeface="Arial"/>
              </a:rPr>
              <a:t>Check…)</a:t>
            </a:r>
            <a:endParaRPr dirty="0">
              <a:solidFill>
                <a:prstClr val="black"/>
              </a:solidFill>
              <a:latin typeface="Arial"/>
              <a:cs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69" r="12687"/>
          <a:stretch/>
        </p:blipFill>
        <p:spPr>
          <a:xfrm>
            <a:off x="8813260" y="1715850"/>
            <a:ext cx="3112851" cy="2642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107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a:xfrm>
            <a:off x="707687" y="964593"/>
            <a:ext cx="10733617" cy="4391025"/>
          </a:xfrm>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sp>
        <p:nvSpPr>
          <p:cNvPr id="4" name="Slide Number Placeholder 3"/>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2</a:t>
            </a:fld>
            <a:endParaRPr lang="en-US" spc="-5" dirty="0"/>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2474391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506" y="468549"/>
            <a:ext cx="8229600" cy="553998"/>
          </a:xfrm>
          <a:prstGeom prst="rect">
            <a:avLst/>
          </a:prstGeom>
        </p:spPr>
        <p:txBody>
          <a:bodyPr vert="horz" wrap="square" lIns="0" tIns="0" rIns="0" bIns="0" numCol="1" rtlCol="0" anchor="ctr" anchorCtr="0" compatLnSpc="1">
            <a:prstTxWarp prst="textNoShape">
              <a:avLst/>
            </a:prstTxWarp>
            <a:spAutoFit/>
          </a:bodyPr>
          <a:lstStyle/>
          <a:p>
            <a:pPr marL="9525"/>
            <a:r>
              <a:rPr sz="3600" spc="-4" dirty="0">
                <a:solidFill>
                  <a:srgbClr val="002060"/>
                </a:solidFill>
                <a:ea typeface="Tahoma" panose="020B0604030504040204" pitchFamily="34" charset="0"/>
                <a:cs typeface="Tahoma" panose="020B0604030504040204" pitchFamily="34" charset="0"/>
              </a:rPr>
              <a:t>Maintenance S</a:t>
            </a:r>
            <a:r>
              <a:rPr lang="en-US" sz="3600" spc="-4" dirty="0">
                <a:solidFill>
                  <a:srgbClr val="002060"/>
                </a:solidFill>
                <a:ea typeface="Tahoma" panose="020B0604030504040204" pitchFamily="34" charset="0"/>
                <a:cs typeface="Tahoma" panose="020B0604030504040204" pitchFamily="34" charset="0"/>
              </a:rPr>
              <a:t>tatus</a:t>
            </a:r>
            <a:r>
              <a:rPr sz="3600" spc="-34" dirty="0">
                <a:solidFill>
                  <a:srgbClr val="002060"/>
                </a:solidFill>
                <a:ea typeface="Tahoma" panose="020B0604030504040204" pitchFamily="34" charset="0"/>
                <a:cs typeface="Tahoma" panose="020B0604030504040204" pitchFamily="34" charset="0"/>
              </a:rPr>
              <a:t> </a:t>
            </a:r>
            <a:r>
              <a:rPr lang="en-US" sz="3600" spc="-34" dirty="0">
                <a:solidFill>
                  <a:srgbClr val="002060"/>
                </a:solidFill>
                <a:latin typeface="Tahoma" panose="020B0604030504040204" pitchFamily="34" charset="0"/>
                <a:ea typeface="Tahoma" panose="020B0604030504040204" pitchFamily="34" charset="0"/>
                <a:cs typeface="Tahoma" panose="020B0604030504040204" pitchFamily="34" charset="0"/>
              </a:rPr>
              <a:t>Sheet</a:t>
            </a:r>
            <a:endParaRPr sz="3600" spc="-4"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4294967295"/>
          </p:nvPr>
        </p:nvSpPr>
        <p:spPr>
          <a:xfrm>
            <a:off x="10447337" y="6348414"/>
            <a:ext cx="437913" cy="159390"/>
          </a:xfrm>
        </p:spPr>
        <p:txBody>
          <a:bodyPr/>
          <a:lstStyle/>
          <a:p>
            <a:pPr marL="19050">
              <a:lnSpc>
                <a:spcPts val="1069"/>
              </a:lnSpc>
            </a:pPr>
            <a:fld id="{81D60167-4931-47E6-BA6A-407CBD079E47}" type="slidenum">
              <a:rPr lang="en-US" sz="1200" spc="-4"/>
              <a:pPr marL="19050">
                <a:lnSpc>
                  <a:spcPts val="1069"/>
                </a:lnSpc>
              </a:pPr>
              <a:t>20</a:t>
            </a:fld>
            <a:endParaRPr lang="en-US" sz="1200" spc="-4" dirty="0"/>
          </a:p>
        </p:txBody>
      </p:sp>
      <p:sp>
        <p:nvSpPr>
          <p:cNvPr id="3" name="object 3"/>
          <p:cNvSpPr txBox="1"/>
          <p:nvPr/>
        </p:nvSpPr>
        <p:spPr>
          <a:xfrm>
            <a:off x="612543" y="1329213"/>
            <a:ext cx="6002064" cy="4142160"/>
          </a:xfrm>
          <a:prstGeom prst="rect">
            <a:avLst/>
          </a:prstGeom>
        </p:spPr>
        <p:txBody>
          <a:bodyPr vert="horz" wrap="square" lIns="0" tIns="0" rIns="0" bIns="0" rtlCol="0">
            <a:spAutoFit/>
          </a:bodyPr>
          <a:lstStyle/>
          <a:p>
            <a:pPr marL="346710" indent="-337185" defTabSz="685800">
              <a:buFont typeface="Arial"/>
              <a:buChar char="•"/>
              <a:tabLst>
                <a:tab pos="346234" algn="l"/>
                <a:tab pos="346710" algn="l"/>
              </a:tabLst>
            </a:pPr>
            <a:r>
              <a:rPr b="1" spc="-4" dirty="0">
                <a:solidFill>
                  <a:prstClr val="black"/>
                </a:solidFill>
                <a:latin typeface="Arial"/>
                <a:cs typeface="Arial"/>
              </a:rPr>
              <a:t>Make the form </a:t>
            </a:r>
            <a:r>
              <a:rPr lang="en-US" b="1" spc="-4" dirty="0">
                <a:solidFill>
                  <a:prstClr val="black"/>
                </a:solidFill>
                <a:latin typeface="Arial"/>
                <a:cs typeface="Arial"/>
              </a:rPr>
              <a:t>specific </a:t>
            </a:r>
            <a:r>
              <a:rPr b="1" dirty="0">
                <a:solidFill>
                  <a:prstClr val="black"/>
                </a:solidFill>
                <a:latin typeface="Arial"/>
                <a:cs typeface="Arial"/>
              </a:rPr>
              <a:t>to </a:t>
            </a:r>
            <a:r>
              <a:rPr lang="en-US" b="1" dirty="0">
                <a:solidFill>
                  <a:prstClr val="black"/>
                </a:solidFill>
                <a:latin typeface="Arial"/>
                <a:cs typeface="Arial"/>
              </a:rPr>
              <a:t>your </a:t>
            </a:r>
            <a:r>
              <a:rPr b="1" spc="-4" dirty="0">
                <a:solidFill>
                  <a:prstClr val="black"/>
                </a:solidFill>
                <a:latin typeface="Arial"/>
                <a:cs typeface="Arial"/>
              </a:rPr>
              <a:t>aircraft:</a:t>
            </a:r>
            <a:endParaRPr dirty="0">
              <a:solidFill>
                <a:prstClr val="black"/>
              </a:solidFill>
              <a:latin typeface="Arial"/>
              <a:cs typeface="Arial"/>
            </a:endParaRPr>
          </a:p>
          <a:p>
            <a:pPr marL="695325" lvl="1" indent="-342900" defTabSz="685800">
              <a:spcBef>
                <a:spcPts val="472"/>
              </a:spcBef>
              <a:buFont typeface="Arial" panose="020B0604020202020204" pitchFamily="34" charset="0"/>
              <a:buChar char="•"/>
              <a:tabLst>
                <a:tab pos="566738" algn="l"/>
              </a:tabLst>
            </a:pPr>
            <a:r>
              <a:rPr spc="-15" dirty="0">
                <a:solidFill>
                  <a:prstClr val="black"/>
                </a:solidFill>
                <a:latin typeface="Arial"/>
                <a:cs typeface="Arial"/>
              </a:rPr>
              <a:t>N-number, </a:t>
            </a:r>
            <a:r>
              <a:rPr spc="-4" dirty="0">
                <a:solidFill>
                  <a:prstClr val="black"/>
                </a:solidFill>
                <a:latin typeface="Arial"/>
                <a:cs typeface="Arial"/>
              </a:rPr>
              <a:t>Serial </a:t>
            </a:r>
            <a:r>
              <a:rPr spc="-19" dirty="0">
                <a:solidFill>
                  <a:prstClr val="black"/>
                </a:solidFill>
                <a:latin typeface="Arial"/>
                <a:cs typeface="Arial"/>
              </a:rPr>
              <a:t>number, </a:t>
            </a:r>
            <a:r>
              <a:rPr spc="-4" dirty="0">
                <a:solidFill>
                  <a:prstClr val="black"/>
                </a:solidFill>
                <a:latin typeface="Arial"/>
                <a:cs typeface="Arial"/>
              </a:rPr>
              <a:t>Date of</a:t>
            </a:r>
            <a:r>
              <a:rPr spc="90" dirty="0">
                <a:solidFill>
                  <a:prstClr val="black"/>
                </a:solidFill>
                <a:latin typeface="Arial"/>
                <a:cs typeface="Arial"/>
              </a:rPr>
              <a:t> </a:t>
            </a:r>
            <a:r>
              <a:rPr spc="-4" dirty="0">
                <a:solidFill>
                  <a:prstClr val="black"/>
                </a:solidFill>
                <a:latin typeface="Arial"/>
                <a:cs typeface="Arial"/>
              </a:rPr>
              <a:t>inspection</a:t>
            </a:r>
            <a:endParaRPr dirty="0">
              <a:solidFill>
                <a:prstClr val="black"/>
              </a:solidFill>
              <a:latin typeface="Arial"/>
              <a:cs typeface="Arial"/>
            </a:endParaRPr>
          </a:p>
          <a:p>
            <a:pPr marL="266700" indent="-257175" defTabSz="685800">
              <a:spcBef>
                <a:spcPts val="529"/>
              </a:spcBef>
              <a:buFont typeface="Arial"/>
              <a:buChar char="•"/>
              <a:tabLst>
                <a:tab pos="266224" algn="l"/>
                <a:tab pos="266700" algn="l"/>
              </a:tabLst>
            </a:pPr>
            <a:r>
              <a:rPr b="1" spc="-4" dirty="0">
                <a:solidFill>
                  <a:prstClr val="black"/>
                </a:solidFill>
                <a:latin typeface="Arial"/>
                <a:cs typeface="Arial"/>
              </a:rPr>
              <a:t>Items </a:t>
            </a:r>
            <a:r>
              <a:rPr b="1" dirty="0">
                <a:solidFill>
                  <a:prstClr val="black"/>
                </a:solidFill>
                <a:latin typeface="Arial"/>
                <a:cs typeface="Arial"/>
              </a:rPr>
              <a:t>to</a:t>
            </a:r>
            <a:r>
              <a:rPr b="1" spc="-45" dirty="0">
                <a:solidFill>
                  <a:prstClr val="black"/>
                </a:solidFill>
                <a:latin typeface="Arial"/>
                <a:cs typeface="Arial"/>
              </a:rPr>
              <a:t> </a:t>
            </a:r>
            <a:r>
              <a:rPr b="1" spc="-4" dirty="0">
                <a:solidFill>
                  <a:prstClr val="black"/>
                </a:solidFill>
                <a:latin typeface="Arial"/>
                <a:cs typeface="Arial"/>
              </a:rPr>
              <a:t>include:</a:t>
            </a:r>
            <a:endParaRPr dirty="0">
              <a:solidFill>
                <a:prstClr val="black"/>
              </a:solidFill>
              <a:latin typeface="Arial"/>
              <a:cs typeface="Arial"/>
            </a:endParaRPr>
          </a:p>
          <a:p>
            <a:pPr marL="695325" lvl="1" indent="-342900" defTabSz="685800">
              <a:spcBef>
                <a:spcPts val="472"/>
              </a:spcBef>
              <a:buFont typeface="Arial" panose="020B0604020202020204" pitchFamily="34" charset="0"/>
              <a:buChar char="•"/>
              <a:tabLst>
                <a:tab pos="566738" algn="l"/>
              </a:tabLst>
            </a:pPr>
            <a:r>
              <a:rPr spc="-4" dirty="0">
                <a:solidFill>
                  <a:prstClr val="black"/>
                </a:solidFill>
                <a:latin typeface="Arial"/>
                <a:cs typeface="Arial"/>
              </a:rPr>
              <a:t>Next inspection</a:t>
            </a:r>
            <a:r>
              <a:rPr spc="-11" dirty="0">
                <a:solidFill>
                  <a:prstClr val="black"/>
                </a:solidFill>
                <a:latin typeface="Arial"/>
                <a:cs typeface="Arial"/>
              </a:rPr>
              <a:t> </a:t>
            </a:r>
            <a:r>
              <a:rPr spc="-4" dirty="0">
                <a:solidFill>
                  <a:prstClr val="black"/>
                </a:solidFill>
                <a:latin typeface="Arial"/>
                <a:cs typeface="Arial"/>
              </a:rPr>
              <a:t>due</a:t>
            </a:r>
            <a:endParaRPr dirty="0">
              <a:solidFill>
                <a:prstClr val="black"/>
              </a:solidFill>
              <a:latin typeface="Arial"/>
              <a:cs typeface="Arial"/>
            </a:endParaRPr>
          </a:p>
          <a:p>
            <a:pPr marL="695325" lvl="1" indent="-342900" defTabSz="685800">
              <a:spcBef>
                <a:spcPts val="465"/>
              </a:spcBef>
              <a:buFont typeface="Arial" panose="020B0604020202020204" pitchFamily="34" charset="0"/>
              <a:buChar char="•"/>
              <a:tabLst>
                <a:tab pos="566738" algn="l"/>
              </a:tabLst>
            </a:pPr>
            <a:r>
              <a:rPr spc="-4" dirty="0">
                <a:solidFill>
                  <a:prstClr val="black"/>
                </a:solidFill>
                <a:latin typeface="Arial"/>
                <a:cs typeface="Arial"/>
              </a:rPr>
              <a:t>Next AD or next couple of </a:t>
            </a:r>
            <a:r>
              <a:rPr spc="-11" dirty="0">
                <a:solidFill>
                  <a:prstClr val="black"/>
                </a:solidFill>
                <a:latin typeface="Arial"/>
                <a:cs typeface="Arial"/>
              </a:rPr>
              <a:t>AD’s</a:t>
            </a:r>
            <a:r>
              <a:rPr spc="-172" dirty="0">
                <a:solidFill>
                  <a:prstClr val="black"/>
                </a:solidFill>
                <a:latin typeface="Arial"/>
                <a:cs typeface="Arial"/>
              </a:rPr>
              <a:t> </a:t>
            </a:r>
            <a:r>
              <a:rPr lang="en-US" spc="-4" dirty="0">
                <a:solidFill>
                  <a:prstClr val="black"/>
                </a:solidFill>
                <a:latin typeface="Arial"/>
                <a:cs typeface="Arial"/>
              </a:rPr>
              <a:t>d</a:t>
            </a:r>
            <a:r>
              <a:rPr spc="-4" dirty="0">
                <a:solidFill>
                  <a:prstClr val="black"/>
                </a:solidFill>
                <a:latin typeface="Arial"/>
                <a:cs typeface="Arial"/>
              </a:rPr>
              <a:t>ue</a:t>
            </a:r>
            <a:endParaRPr dirty="0">
              <a:solidFill>
                <a:prstClr val="black"/>
              </a:solidFill>
              <a:latin typeface="Arial"/>
              <a:cs typeface="Arial"/>
            </a:endParaRPr>
          </a:p>
          <a:p>
            <a:pPr marL="695325" lvl="1" indent="-342900" defTabSz="685800">
              <a:spcBef>
                <a:spcPts val="465"/>
              </a:spcBef>
              <a:buFont typeface="Arial" panose="020B0604020202020204" pitchFamily="34" charset="0"/>
              <a:buChar char="•"/>
              <a:tabLst>
                <a:tab pos="566738" algn="l"/>
              </a:tabLst>
            </a:pPr>
            <a:r>
              <a:rPr spc="-4" dirty="0">
                <a:solidFill>
                  <a:prstClr val="black"/>
                </a:solidFill>
                <a:latin typeface="Arial"/>
                <a:cs typeface="Arial"/>
              </a:rPr>
              <a:t>Next weight and </a:t>
            </a:r>
            <a:r>
              <a:rPr lang="en-US" spc="-4" dirty="0">
                <a:solidFill>
                  <a:prstClr val="black"/>
                </a:solidFill>
                <a:latin typeface="Arial"/>
                <a:cs typeface="Arial"/>
              </a:rPr>
              <a:t>b</a:t>
            </a:r>
            <a:r>
              <a:rPr spc="-4" dirty="0">
                <a:solidFill>
                  <a:prstClr val="black"/>
                </a:solidFill>
                <a:latin typeface="Arial"/>
                <a:cs typeface="Arial"/>
              </a:rPr>
              <a:t>alance</a:t>
            </a:r>
            <a:r>
              <a:rPr spc="30" dirty="0">
                <a:solidFill>
                  <a:prstClr val="black"/>
                </a:solidFill>
                <a:latin typeface="Arial"/>
                <a:cs typeface="Arial"/>
              </a:rPr>
              <a:t> </a:t>
            </a:r>
            <a:r>
              <a:rPr lang="en-US" spc="-4" dirty="0">
                <a:solidFill>
                  <a:prstClr val="black"/>
                </a:solidFill>
                <a:latin typeface="Arial"/>
                <a:cs typeface="Arial"/>
              </a:rPr>
              <a:t>d</a:t>
            </a:r>
            <a:r>
              <a:rPr spc="-4" dirty="0">
                <a:solidFill>
                  <a:prstClr val="black"/>
                </a:solidFill>
                <a:latin typeface="Arial"/>
                <a:cs typeface="Arial"/>
              </a:rPr>
              <a:t>ue</a:t>
            </a:r>
            <a:endParaRPr dirty="0">
              <a:solidFill>
                <a:prstClr val="black"/>
              </a:solidFill>
              <a:latin typeface="Arial"/>
              <a:cs typeface="Arial"/>
            </a:endParaRPr>
          </a:p>
          <a:p>
            <a:pPr marL="695325" lvl="1" indent="-342900" defTabSz="685800">
              <a:spcBef>
                <a:spcPts val="465"/>
              </a:spcBef>
              <a:buFont typeface="Arial" panose="020B0604020202020204" pitchFamily="34" charset="0"/>
              <a:buChar char="•"/>
              <a:tabLst>
                <a:tab pos="566738" algn="l"/>
              </a:tabLst>
            </a:pPr>
            <a:r>
              <a:rPr spc="-4" dirty="0">
                <a:solidFill>
                  <a:prstClr val="black"/>
                </a:solidFill>
                <a:latin typeface="Arial"/>
                <a:cs typeface="Arial"/>
              </a:rPr>
              <a:t>Items requiring </a:t>
            </a:r>
            <a:r>
              <a:rPr lang="en-US" spc="-4" dirty="0">
                <a:solidFill>
                  <a:prstClr val="black"/>
                </a:solidFill>
                <a:latin typeface="Arial"/>
                <a:cs typeface="Arial"/>
              </a:rPr>
              <a:t>m</a:t>
            </a:r>
            <a:r>
              <a:rPr spc="-4" dirty="0">
                <a:solidFill>
                  <a:prstClr val="black"/>
                </a:solidFill>
                <a:latin typeface="Arial"/>
                <a:cs typeface="Arial"/>
              </a:rPr>
              <a:t>aintenance on</a:t>
            </a:r>
            <a:r>
              <a:rPr spc="68" dirty="0">
                <a:solidFill>
                  <a:prstClr val="black"/>
                </a:solidFill>
                <a:latin typeface="Arial"/>
                <a:cs typeface="Arial"/>
              </a:rPr>
              <a:t> </a:t>
            </a:r>
            <a:r>
              <a:rPr spc="-4" dirty="0">
                <a:solidFill>
                  <a:prstClr val="black"/>
                </a:solidFill>
                <a:latin typeface="Arial"/>
                <a:cs typeface="Arial"/>
              </a:rPr>
              <a:t>condition</a:t>
            </a:r>
            <a:endParaRPr dirty="0">
              <a:solidFill>
                <a:prstClr val="black"/>
              </a:solidFill>
              <a:latin typeface="Arial"/>
              <a:cs typeface="Arial"/>
            </a:endParaRPr>
          </a:p>
          <a:p>
            <a:pPr marL="695325" lvl="1" indent="-342900" defTabSz="685800">
              <a:spcBef>
                <a:spcPts val="465"/>
              </a:spcBef>
              <a:buFont typeface="Arial" panose="020B0604020202020204" pitchFamily="34" charset="0"/>
              <a:buChar char="•"/>
              <a:tabLst>
                <a:tab pos="566738" algn="l"/>
              </a:tabLst>
            </a:pPr>
            <a:r>
              <a:rPr spc="-4" dirty="0">
                <a:solidFill>
                  <a:prstClr val="black"/>
                </a:solidFill>
                <a:latin typeface="Arial"/>
                <a:cs typeface="Arial"/>
              </a:rPr>
              <a:t>Life limited parts</a:t>
            </a:r>
            <a:r>
              <a:rPr dirty="0">
                <a:solidFill>
                  <a:prstClr val="black"/>
                </a:solidFill>
                <a:latin typeface="Arial"/>
                <a:cs typeface="Arial"/>
              </a:rPr>
              <a:t> </a:t>
            </a:r>
            <a:r>
              <a:rPr spc="-4" dirty="0">
                <a:solidFill>
                  <a:prstClr val="black"/>
                </a:solidFill>
                <a:latin typeface="Arial"/>
                <a:cs typeface="Arial"/>
              </a:rPr>
              <a:t>due</a:t>
            </a:r>
            <a:endParaRPr dirty="0">
              <a:solidFill>
                <a:prstClr val="black"/>
              </a:solidFill>
              <a:latin typeface="Arial"/>
              <a:cs typeface="Arial"/>
            </a:endParaRPr>
          </a:p>
        </p:txBody>
      </p:sp>
      <p:pic>
        <p:nvPicPr>
          <p:cNvPr id="4" name="Picture 3" descr="AVVISO D'ASTA BENI FUORI USO O INUTILIZZABILI - Istitut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996" y="824014"/>
            <a:ext cx="4267200" cy="4762500"/>
          </a:xfrm>
          <a:prstGeom prst="rect">
            <a:avLst/>
          </a:prstGeom>
        </p:spPr>
      </p:pic>
    </p:spTree>
    <p:extLst>
      <p:ext uri="{BB962C8B-B14F-4D97-AF65-F5344CB8AC3E}">
        <p14:creationId xmlns:p14="http://schemas.microsoft.com/office/powerpoint/2010/main" val="912169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103" y="345043"/>
            <a:ext cx="8473604" cy="553998"/>
          </a:xfrm>
          <a:prstGeom prst="rect">
            <a:avLst/>
          </a:prstGeom>
          <a:noFill/>
        </p:spPr>
        <p:txBody>
          <a:bodyPr vert="horz" wrap="square" lIns="0" tIns="0" rIns="0" bIns="0" numCol="1" rtlCol="0" anchor="ctr" anchorCtr="0" compatLnSpc="1">
            <a:prstTxWarp prst="textNoShape">
              <a:avLst/>
            </a:prstTxWarp>
            <a:spAutoFit/>
          </a:bodyPr>
          <a:lstStyle/>
          <a:p>
            <a:pPr marL="9525"/>
            <a:r>
              <a:rPr lang="en-US" sz="3600" spc="-4" dirty="0">
                <a:solidFill>
                  <a:srgbClr val="002060"/>
                </a:solidFill>
                <a:ea typeface="Tahoma" panose="020B0604030504040204" pitchFamily="34" charset="0"/>
                <a:cs typeface="Tahoma" panose="020B0604030504040204" pitchFamily="34" charset="0"/>
              </a:rPr>
              <a:t>Sample </a:t>
            </a:r>
            <a:r>
              <a:rPr sz="3600" spc="-4" dirty="0">
                <a:solidFill>
                  <a:srgbClr val="002060"/>
                </a:solidFill>
                <a:ea typeface="Tahoma" panose="020B0604030504040204" pitchFamily="34" charset="0"/>
                <a:cs typeface="Tahoma" panose="020B0604030504040204" pitchFamily="34" charset="0"/>
              </a:rPr>
              <a:t>Maintenance </a:t>
            </a:r>
            <a:r>
              <a:rPr lang="en-US" sz="3600" spc="-4" dirty="0">
                <a:solidFill>
                  <a:srgbClr val="002060"/>
                </a:solidFill>
                <a:ea typeface="Tahoma" panose="020B0604030504040204" pitchFamily="34" charset="0"/>
                <a:cs typeface="Tahoma" panose="020B0604030504040204" pitchFamily="34" charset="0"/>
              </a:rPr>
              <a:t>Status</a:t>
            </a:r>
            <a:r>
              <a:rPr sz="3600" spc="-34" dirty="0">
                <a:solidFill>
                  <a:srgbClr val="002060"/>
                </a:solidFill>
                <a:ea typeface="Tahoma" panose="020B0604030504040204" pitchFamily="34" charset="0"/>
                <a:cs typeface="Tahoma" panose="020B0604030504040204" pitchFamily="34" charset="0"/>
              </a:rPr>
              <a:t> </a:t>
            </a:r>
            <a:r>
              <a:rPr lang="en-US" sz="3600" spc="-34" dirty="0">
                <a:solidFill>
                  <a:srgbClr val="002060"/>
                </a:solidFill>
                <a:ea typeface="Tahoma" panose="020B0604030504040204" pitchFamily="34" charset="0"/>
                <a:cs typeface="Tahoma" panose="020B0604030504040204" pitchFamily="34" charset="0"/>
              </a:rPr>
              <a:t>Sheet</a:t>
            </a:r>
            <a:endParaRPr sz="3600" spc="-4" dirty="0">
              <a:solidFill>
                <a:srgbClr val="002060"/>
              </a:solidFill>
              <a:ea typeface="Tahoma" panose="020B0604030504040204" pitchFamily="34" charset="0"/>
              <a:cs typeface="Tahoma" panose="020B0604030504040204" pitchFamily="34" charset="0"/>
            </a:endParaRPr>
          </a:p>
        </p:txBody>
      </p:sp>
      <p:sp>
        <p:nvSpPr>
          <p:cNvPr id="6" name="Slide Number Placeholder 5"/>
          <p:cNvSpPr>
            <a:spLocks noGrp="1"/>
          </p:cNvSpPr>
          <p:nvPr>
            <p:ph type="sldNum" sz="quarter" idx="4294967295"/>
          </p:nvPr>
        </p:nvSpPr>
        <p:spPr>
          <a:xfrm>
            <a:off x="10447338" y="6348414"/>
            <a:ext cx="399002" cy="159390"/>
          </a:xfrm>
        </p:spPr>
        <p:txBody>
          <a:bodyPr/>
          <a:lstStyle/>
          <a:p>
            <a:pPr marL="19050">
              <a:lnSpc>
                <a:spcPts val="1069"/>
              </a:lnSpc>
            </a:pPr>
            <a:fld id="{81D60167-4931-47E6-BA6A-407CBD079E47}" type="slidenum">
              <a:rPr lang="en-US" sz="1200" spc="-4"/>
              <a:pPr marL="19050">
                <a:lnSpc>
                  <a:spcPts val="1069"/>
                </a:lnSpc>
              </a:pPr>
              <a:t>21</a:t>
            </a:fld>
            <a:endParaRPr lang="en-US" sz="1200" spc="-4" dirty="0"/>
          </a:p>
        </p:txBody>
      </p:sp>
      <p:sp>
        <p:nvSpPr>
          <p:cNvPr id="3" name="object 3"/>
          <p:cNvSpPr txBox="1"/>
          <p:nvPr/>
        </p:nvSpPr>
        <p:spPr>
          <a:xfrm>
            <a:off x="5895597" y="1047167"/>
            <a:ext cx="1097280" cy="115416"/>
          </a:xfrm>
          <a:prstGeom prst="rect">
            <a:avLst/>
          </a:prstGeom>
        </p:spPr>
        <p:txBody>
          <a:bodyPr vert="horz" wrap="square" lIns="0" tIns="0" rIns="0" bIns="0" rtlCol="0">
            <a:spAutoFit/>
          </a:bodyPr>
          <a:lstStyle/>
          <a:p>
            <a:pPr marL="9525" defTabSz="685800">
              <a:tabLst>
                <a:tab pos="1087279" algn="l"/>
              </a:tabLst>
            </a:pPr>
            <a:r>
              <a:rPr sz="750" b="1" dirty="0">
                <a:solidFill>
                  <a:prstClr val="black"/>
                </a:solidFill>
                <a:latin typeface="Arial"/>
                <a:cs typeface="Arial"/>
              </a:rPr>
              <a:t>Date:</a:t>
            </a:r>
            <a:r>
              <a:rPr sz="750" b="1" u="sng" dirty="0">
                <a:solidFill>
                  <a:prstClr val="black"/>
                </a:solidFill>
                <a:latin typeface="Arial"/>
                <a:cs typeface="Arial"/>
              </a:rPr>
              <a:t> 	</a:t>
            </a:r>
            <a:endParaRPr sz="750" dirty="0">
              <a:solidFill>
                <a:prstClr val="black"/>
              </a:solidFill>
              <a:latin typeface="Arial"/>
              <a:cs typeface="Arial"/>
            </a:endParaRPr>
          </a:p>
        </p:txBody>
      </p:sp>
      <p:sp>
        <p:nvSpPr>
          <p:cNvPr id="4" name="object 4"/>
          <p:cNvSpPr txBox="1"/>
          <p:nvPr/>
        </p:nvSpPr>
        <p:spPr>
          <a:xfrm>
            <a:off x="282103" y="946099"/>
            <a:ext cx="4804379" cy="461665"/>
          </a:xfrm>
          <a:prstGeom prst="rect">
            <a:avLst/>
          </a:prstGeom>
        </p:spPr>
        <p:txBody>
          <a:bodyPr vert="horz" wrap="square" lIns="0" tIns="0" rIns="0" bIns="0" rtlCol="0">
            <a:spAutoFit/>
          </a:bodyPr>
          <a:lstStyle/>
          <a:p>
            <a:pPr marL="9525" marR="3810" defTabSz="685800">
              <a:lnSpc>
                <a:spcPts val="1800"/>
              </a:lnSpc>
              <a:tabLst>
                <a:tab pos="918686" algn="l"/>
                <a:tab pos="1256823" algn="l"/>
                <a:tab pos="1701165" algn="l"/>
                <a:tab pos="2371725" algn="l"/>
                <a:tab pos="3689509" algn="l"/>
                <a:tab pos="3867150" algn="l"/>
              </a:tabLst>
            </a:pPr>
            <a:r>
              <a:rPr sz="750" b="1" dirty="0">
                <a:solidFill>
                  <a:prstClr val="black"/>
                </a:solidFill>
                <a:latin typeface="Arial"/>
                <a:cs typeface="Arial"/>
              </a:rPr>
              <a:t>N</a:t>
            </a:r>
            <a:r>
              <a:rPr sz="750" b="1" u="sng" dirty="0">
                <a:solidFill>
                  <a:prstClr val="black"/>
                </a:solidFill>
                <a:latin typeface="Arial"/>
                <a:cs typeface="Arial"/>
              </a:rPr>
              <a:t> 	</a:t>
            </a:r>
            <a:r>
              <a:rPr sz="750" b="1" dirty="0">
                <a:solidFill>
                  <a:prstClr val="black"/>
                </a:solidFill>
                <a:latin typeface="Arial"/>
                <a:cs typeface="Arial"/>
              </a:rPr>
              <a:t>	</a:t>
            </a:r>
            <a:r>
              <a:rPr sz="750" b="1" spc="-4" dirty="0">
                <a:solidFill>
                  <a:prstClr val="black"/>
                </a:solidFill>
                <a:latin typeface="Arial"/>
                <a:cs typeface="Arial"/>
              </a:rPr>
              <a:t>Tach</a:t>
            </a:r>
            <a:r>
              <a:rPr sz="750" b="1" u="sng" spc="-4" dirty="0">
                <a:solidFill>
                  <a:prstClr val="black"/>
                </a:solidFill>
                <a:latin typeface="Arial"/>
                <a:cs typeface="Arial"/>
              </a:rPr>
              <a:t>		</a:t>
            </a:r>
            <a:r>
              <a:rPr sz="750" b="1" spc="-4" dirty="0">
                <a:solidFill>
                  <a:prstClr val="black"/>
                </a:solidFill>
                <a:latin typeface="Arial"/>
                <a:cs typeface="Arial"/>
              </a:rPr>
              <a:t>Hobbs </a:t>
            </a:r>
            <a:r>
              <a:rPr sz="750" b="1" u="sng" dirty="0">
                <a:solidFill>
                  <a:prstClr val="black"/>
                </a:solidFill>
                <a:latin typeface="Arial"/>
                <a:cs typeface="Arial"/>
              </a:rPr>
              <a:t> 	</a:t>
            </a:r>
            <a:r>
              <a:rPr sz="750" b="1" dirty="0">
                <a:solidFill>
                  <a:prstClr val="black"/>
                </a:solidFill>
                <a:latin typeface="Arial"/>
                <a:cs typeface="Arial"/>
              </a:rPr>
              <a:t> </a:t>
            </a:r>
            <a:r>
              <a:rPr sz="750" b="1" spc="-4" dirty="0">
                <a:solidFill>
                  <a:prstClr val="black"/>
                </a:solidFill>
                <a:latin typeface="Arial"/>
                <a:cs typeface="Arial"/>
              </a:rPr>
              <a:t>  </a:t>
            </a:r>
            <a:r>
              <a:rPr lang="en-US" sz="750" b="1" spc="-4" dirty="0">
                <a:solidFill>
                  <a:prstClr val="black"/>
                </a:solidFill>
                <a:latin typeface="Arial"/>
                <a:cs typeface="Arial"/>
              </a:rPr>
              <a:t>ACTT:_____________</a:t>
            </a:r>
            <a:r>
              <a:rPr sz="750" b="1" spc="-4" dirty="0">
                <a:solidFill>
                  <a:prstClr val="black"/>
                </a:solidFill>
                <a:latin typeface="Arial"/>
                <a:cs typeface="Arial"/>
              </a:rPr>
              <a:t>                       </a:t>
            </a:r>
            <a:r>
              <a:rPr sz="750" b="1" spc="94" dirty="0">
                <a:solidFill>
                  <a:prstClr val="black"/>
                </a:solidFill>
                <a:latin typeface="Arial"/>
                <a:cs typeface="Arial"/>
              </a:rPr>
              <a:t> </a:t>
            </a:r>
            <a:r>
              <a:rPr sz="750" b="1" spc="-4" dirty="0">
                <a:solidFill>
                  <a:prstClr val="black"/>
                </a:solidFill>
                <a:latin typeface="Arial"/>
                <a:cs typeface="Arial"/>
              </a:rPr>
              <a:t>Owner:</a:t>
            </a:r>
            <a:r>
              <a:rPr sz="750" b="1" u="sng" spc="-4" dirty="0">
                <a:solidFill>
                  <a:prstClr val="black"/>
                </a:solidFill>
                <a:latin typeface="Arial"/>
                <a:cs typeface="Arial"/>
              </a:rPr>
              <a:t>			</a:t>
            </a:r>
            <a:r>
              <a:rPr sz="750" b="1" spc="-4" dirty="0">
                <a:solidFill>
                  <a:prstClr val="black"/>
                </a:solidFill>
                <a:latin typeface="Arial"/>
                <a:cs typeface="Arial"/>
              </a:rPr>
              <a:t>Facility:</a:t>
            </a:r>
            <a:r>
              <a:rPr sz="750" b="1" u="sng" spc="-4" dirty="0">
                <a:solidFill>
                  <a:prstClr val="black"/>
                </a:solidFill>
                <a:latin typeface="Arial"/>
                <a:cs typeface="Arial"/>
              </a:rPr>
              <a:t> 			</a:t>
            </a:r>
            <a:endParaRPr sz="750" dirty="0">
              <a:solidFill>
                <a:prstClr val="black"/>
              </a:solidFill>
              <a:latin typeface="Arial"/>
              <a:cs typeface="Arial"/>
            </a:endParaRPr>
          </a:p>
        </p:txBody>
      </p:sp>
      <p:graphicFrame>
        <p:nvGraphicFramePr>
          <p:cNvPr id="7" name="object 7"/>
          <p:cNvGraphicFramePr>
            <a:graphicFrameLocks noGrp="1"/>
          </p:cNvGraphicFramePr>
          <p:nvPr>
            <p:extLst>
              <p:ext uri="{D42A27DB-BD31-4B8C-83A1-F6EECF244321}">
                <p14:modId xmlns:p14="http://schemas.microsoft.com/office/powerpoint/2010/main" val="882166280"/>
              </p:ext>
            </p:extLst>
          </p:nvPr>
        </p:nvGraphicFramePr>
        <p:xfrm>
          <a:off x="282103" y="1756464"/>
          <a:ext cx="7543799" cy="3717658"/>
        </p:xfrm>
        <a:graphic>
          <a:graphicData uri="http://schemas.openxmlformats.org/drawingml/2006/table">
            <a:tbl>
              <a:tblPr firstRow="1" bandRow="1">
                <a:tableStyleId>{2D5ABB26-0587-4C30-8999-92F81FD0307C}</a:tableStyleId>
              </a:tblPr>
              <a:tblGrid>
                <a:gridCol w="1736070">
                  <a:extLst>
                    <a:ext uri="{9D8B030D-6E8A-4147-A177-3AD203B41FA5}">
                      <a16:colId xmlns:a16="http://schemas.microsoft.com/office/drawing/2014/main" val="20000"/>
                    </a:ext>
                  </a:extLst>
                </a:gridCol>
                <a:gridCol w="1307631">
                  <a:extLst>
                    <a:ext uri="{9D8B030D-6E8A-4147-A177-3AD203B41FA5}">
                      <a16:colId xmlns:a16="http://schemas.microsoft.com/office/drawing/2014/main" val="20001"/>
                    </a:ext>
                  </a:extLst>
                </a:gridCol>
                <a:gridCol w="1074073">
                  <a:extLst>
                    <a:ext uri="{9D8B030D-6E8A-4147-A177-3AD203B41FA5}">
                      <a16:colId xmlns:a16="http://schemas.microsoft.com/office/drawing/2014/main" val="20002"/>
                    </a:ext>
                  </a:extLst>
                </a:gridCol>
                <a:gridCol w="955062">
                  <a:extLst>
                    <a:ext uri="{9D8B030D-6E8A-4147-A177-3AD203B41FA5}">
                      <a16:colId xmlns:a16="http://schemas.microsoft.com/office/drawing/2014/main" val="20003"/>
                    </a:ext>
                  </a:extLst>
                </a:gridCol>
                <a:gridCol w="1678053">
                  <a:extLst>
                    <a:ext uri="{9D8B030D-6E8A-4147-A177-3AD203B41FA5}">
                      <a16:colId xmlns:a16="http://schemas.microsoft.com/office/drawing/2014/main" val="20004"/>
                    </a:ext>
                  </a:extLst>
                </a:gridCol>
                <a:gridCol w="792910">
                  <a:extLst>
                    <a:ext uri="{9D8B030D-6E8A-4147-A177-3AD203B41FA5}">
                      <a16:colId xmlns:a16="http://schemas.microsoft.com/office/drawing/2014/main" val="20005"/>
                    </a:ext>
                  </a:extLst>
                </a:gridCol>
              </a:tblGrid>
              <a:tr h="246175">
                <a:tc gridSpan="6">
                  <a:txBody>
                    <a:bodyPr/>
                    <a:lstStyle/>
                    <a:p>
                      <a:pPr marL="635" algn="ctr">
                        <a:lnSpc>
                          <a:spcPct val="100000"/>
                        </a:lnSpc>
                        <a:spcBef>
                          <a:spcPts val="570"/>
                        </a:spcBef>
                      </a:pPr>
                      <a:r>
                        <a:rPr sz="1000" b="1" spc="-5" dirty="0">
                          <a:latin typeface="Arial"/>
                          <a:cs typeface="Arial"/>
                        </a:rPr>
                        <a:t>Schedule </a:t>
                      </a:r>
                      <a:r>
                        <a:rPr sz="1000" b="1" dirty="0">
                          <a:latin typeface="Arial"/>
                          <a:cs typeface="Arial"/>
                        </a:rPr>
                        <a:t>of</a:t>
                      </a:r>
                      <a:r>
                        <a:rPr sz="1000" b="1" spc="-50" dirty="0">
                          <a:latin typeface="Arial"/>
                          <a:cs typeface="Arial"/>
                        </a:rPr>
                        <a:t> </a:t>
                      </a:r>
                      <a:r>
                        <a:rPr sz="1000" b="1" spc="-5" dirty="0">
                          <a:latin typeface="Arial"/>
                          <a:cs typeface="Arial"/>
                        </a:rPr>
                        <a:t>Maintenance</a:t>
                      </a:r>
                      <a:endParaRPr sz="1000" dirty="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45040">
                <a:tc>
                  <a:txBody>
                    <a:bodyPr/>
                    <a:lstStyle/>
                    <a:p>
                      <a:pPr marL="85090">
                        <a:lnSpc>
                          <a:spcPct val="100000"/>
                        </a:lnSpc>
                        <a:spcBef>
                          <a:spcPts val="560"/>
                        </a:spcBef>
                      </a:pPr>
                      <a:r>
                        <a:rPr sz="1200" b="1" spc="-5" dirty="0">
                          <a:latin typeface="Arial"/>
                          <a:cs typeface="Arial"/>
                        </a:rPr>
                        <a:t>Inspection</a:t>
                      </a:r>
                      <a:r>
                        <a:rPr sz="1200" b="1" spc="-60" dirty="0">
                          <a:latin typeface="Arial"/>
                          <a:cs typeface="Arial"/>
                        </a:rPr>
                        <a:t> </a:t>
                      </a:r>
                      <a:r>
                        <a:rPr sz="1200" b="1" spc="-5" dirty="0">
                          <a:latin typeface="Arial"/>
                          <a:cs typeface="Arial"/>
                        </a:rPr>
                        <a:t>Items</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1270" algn="ctr">
                        <a:lnSpc>
                          <a:spcPct val="100000"/>
                        </a:lnSpc>
                        <a:spcBef>
                          <a:spcPts val="560"/>
                        </a:spcBef>
                      </a:pPr>
                      <a:r>
                        <a:rPr sz="1200" b="1" dirty="0">
                          <a:latin typeface="Arial"/>
                          <a:cs typeface="Arial"/>
                        </a:rPr>
                        <a:t>Frequency</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273050" algn="l">
                        <a:lnSpc>
                          <a:spcPct val="100000"/>
                        </a:lnSpc>
                        <a:spcBef>
                          <a:spcPts val="560"/>
                        </a:spcBef>
                      </a:pPr>
                      <a:r>
                        <a:rPr sz="1200" b="1" dirty="0">
                          <a:latin typeface="Arial"/>
                          <a:cs typeface="Arial"/>
                        </a:rPr>
                        <a:t>Completed</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262890">
                        <a:lnSpc>
                          <a:spcPct val="100000"/>
                        </a:lnSpc>
                        <a:spcBef>
                          <a:spcPts val="560"/>
                        </a:spcBef>
                      </a:pPr>
                      <a:r>
                        <a:rPr sz="1200" b="1" dirty="0">
                          <a:latin typeface="Arial"/>
                          <a:cs typeface="Arial"/>
                        </a:rPr>
                        <a:t>Next</a:t>
                      </a:r>
                      <a:r>
                        <a:rPr sz="1200" b="1" spc="-105" dirty="0">
                          <a:latin typeface="Arial"/>
                          <a:cs typeface="Arial"/>
                        </a:rPr>
                        <a:t> </a:t>
                      </a:r>
                      <a:r>
                        <a:rPr sz="1200" b="1" spc="-5" dirty="0">
                          <a:latin typeface="Arial"/>
                          <a:cs typeface="Arial"/>
                        </a:rPr>
                        <a:t>Due</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535305">
                        <a:lnSpc>
                          <a:spcPct val="100000"/>
                        </a:lnSpc>
                        <a:spcBef>
                          <a:spcPts val="560"/>
                        </a:spcBef>
                      </a:pPr>
                      <a:r>
                        <a:rPr sz="1200" b="1" spc="-5" dirty="0">
                          <a:latin typeface="Arial"/>
                          <a:cs typeface="Arial"/>
                        </a:rPr>
                        <a:t>Requirement</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250190">
                        <a:lnSpc>
                          <a:spcPct val="100000"/>
                        </a:lnSpc>
                        <a:spcBef>
                          <a:spcPts val="560"/>
                        </a:spcBef>
                      </a:pPr>
                      <a:r>
                        <a:rPr sz="1200" b="1" spc="-5" dirty="0">
                          <a:solidFill>
                            <a:schemeClr val="tx1"/>
                          </a:solidFill>
                          <a:latin typeface="Arial"/>
                          <a:cs typeface="Arial"/>
                        </a:rPr>
                        <a:t>Initials</a:t>
                      </a:r>
                      <a:endParaRPr sz="1200" dirty="0">
                        <a:solidFill>
                          <a:schemeClr val="tx1"/>
                        </a:solidFill>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extLst>
                  <a:ext uri="{0D108BD9-81ED-4DB2-BD59-A6C34878D82A}">
                    <a16:rowId xmlns:a16="http://schemas.microsoft.com/office/drawing/2014/main" val="10001"/>
                  </a:ext>
                </a:extLst>
              </a:tr>
              <a:tr h="215184">
                <a:tc>
                  <a:txBody>
                    <a:bodyPr/>
                    <a:lstStyle/>
                    <a:p>
                      <a:pPr marL="85090">
                        <a:lnSpc>
                          <a:spcPct val="100000"/>
                        </a:lnSpc>
                        <a:spcBef>
                          <a:spcPts val="520"/>
                        </a:spcBef>
                      </a:pPr>
                      <a:r>
                        <a:rPr sz="1200" spc="-5" dirty="0">
                          <a:latin typeface="Arial"/>
                          <a:cs typeface="Arial"/>
                        </a:rPr>
                        <a:t>Annual</a:t>
                      </a:r>
                      <a:r>
                        <a:rPr sz="1200" spc="-85" dirty="0">
                          <a:latin typeface="Arial"/>
                          <a:cs typeface="Arial"/>
                        </a:rPr>
                        <a:t> </a:t>
                      </a:r>
                      <a:r>
                        <a:rPr sz="1200" spc="-5" dirty="0">
                          <a:latin typeface="Arial"/>
                          <a:cs typeface="Arial"/>
                        </a:rPr>
                        <a:t>Inspection:</a:t>
                      </a:r>
                      <a:endParaRPr sz="1200" dirty="0">
                        <a:latin typeface="Arial"/>
                        <a:cs typeface="Arial"/>
                      </a:endParaRPr>
                    </a:p>
                  </a:txBody>
                  <a:tcPr marL="0" marR="0" marT="4953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tc>
                  <a:txBody>
                    <a:bodyPr/>
                    <a:lstStyle/>
                    <a:p>
                      <a:pPr marL="635" algn="ctr">
                        <a:lnSpc>
                          <a:spcPct val="100000"/>
                        </a:lnSpc>
                        <a:spcBef>
                          <a:spcPts val="520"/>
                        </a:spcBef>
                      </a:pPr>
                      <a:r>
                        <a:rPr sz="1200" dirty="0">
                          <a:latin typeface="Arial"/>
                          <a:cs typeface="Arial"/>
                        </a:rPr>
                        <a:t>12</a:t>
                      </a:r>
                      <a:r>
                        <a:rPr sz="1200" spc="-95" dirty="0">
                          <a:latin typeface="Arial"/>
                          <a:cs typeface="Arial"/>
                        </a:rPr>
                        <a:t> </a:t>
                      </a:r>
                      <a:r>
                        <a:rPr sz="1200" spc="-5" dirty="0">
                          <a:latin typeface="Arial"/>
                          <a:cs typeface="Arial"/>
                        </a:rPr>
                        <a:t>Months</a:t>
                      </a:r>
                      <a:endParaRPr sz="1200">
                        <a:latin typeface="Arial"/>
                        <a:cs typeface="Arial"/>
                      </a:endParaRPr>
                    </a:p>
                  </a:txBody>
                  <a:tcPr marL="0" marR="0" marT="4953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tc>
                  <a:txBody>
                    <a:bodyPr/>
                    <a:lstStyle/>
                    <a:p>
                      <a:pPr marL="551180" algn="l">
                        <a:lnSpc>
                          <a:spcPct val="100000"/>
                        </a:lnSpc>
                        <a:spcBef>
                          <a:spcPts val="520"/>
                        </a:spcBef>
                      </a:pPr>
                      <a:r>
                        <a:rPr sz="1200" spc="-5" dirty="0">
                          <a:latin typeface="Arial"/>
                          <a:cs typeface="Arial"/>
                        </a:rPr>
                        <a:t>FAR</a:t>
                      </a:r>
                      <a:r>
                        <a:rPr sz="1200" spc="-90" dirty="0">
                          <a:latin typeface="Arial"/>
                          <a:cs typeface="Arial"/>
                        </a:rPr>
                        <a:t> </a:t>
                      </a:r>
                      <a:r>
                        <a:rPr sz="1200" spc="-5" dirty="0">
                          <a:latin typeface="Arial"/>
                          <a:cs typeface="Arial"/>
                        </a:rPr>
                        <a:t>91.409</a:t>
                      </a:r>
                      <a:endParaRPr sz="1200" dirty="0">
                        <a:latin typeface="Arial"/>
                        <a:cs typeface="Arial"/>
                      </a:endParaRPr>
                    </a:p>
                  </a:txBody>
                  <a:tcPr marL="0" marR="0" marT="4953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45040">
                <a:tc>
                  <a:txBody>
                    <a:bodyPr/>
                    <a:lstStyle/>
                    <a:p>
                      <a:pPr marL="85090">
                        <a:lnSpc>
                          <a:spcPct val="100000"/>
                        </a:lnSpc>
                        <a:spcBef>
                          <a:spcPts val="560"/>
                        </a:spcBef>
                      </a:pPr>
                      <a:r>
                        <a:rPr sz="1200" dirty="0">
                          <a:latin typeface="Arial"/>
                          <a:cs typeface="Arial"/>
                        </a:rPr>
                        <a:t>100 Hr</a:t>
                      </a:r>
                      <a:r>
                        <a:rPr sz="1200" spc="-105" dirty="0">
                          <a:latin typeface="Arial"/>
                          <a:cs typeface="Arial"/>
                        </a:rPr>
                        <a:t> </a:t>
                      </a:r>
                      <a:r>
                        <a:rPr sz="1200" spc="-5" dirty="0">
                          <a:latin typeface="Arial"/>
                          <a:cs typeface="Arial"/>
                        </a:rPr>
                        <a:t>Inspection:</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60"/>
                        </a:spcBef>
                      </a:pPr>
                      <a:r>
                        <a:rPr sz="1200" dirty="0">
                          <a:latin typeface="Arial"/>
                          <a:cs typeface="Arial"/>
                        </a:rPr>
                        <a:t>100</a:t>
                      </a:r>
                      <a:r>
                        <a:rPr sz="1200" spc="-120" dirty="0">
                          <a:latin typeface="Arial"/>
                          <a:cs typeface="Arial"/>
                        </a:rPr>
                        <a:t> </a:t>
                      </a:r>
                      <a:r>
                        <a:rPr sz="1200" dirty="0">
                          <a:latin typeface="Arial"/>
                          <a:cs typeface="Arial"/>
                        </a:rPr>
                        <a:t>Hours</a:t>
                      </a:r>
                      <a:endParaRPr sz="120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60"/>
                        </a:spcBef>
                      </a:pPr>
                      <a:r>
                        <a:rPr sz="1200" spc="-5" dirty="0" smtClean="0">
                          <a:latin typeface="Arial"/>
                          <a:cs typeface="Arial"/>
                        </a:rPr>
                        <a:t>CAPR</a:t>
                      </a:r>
                      <a:r>
                        <a:rPr sz="1200" spc="-100" dirty="0" smtClean="0">
                          <a:latin typeface="Arial"/>
                          <a:cs typeface="Arial"/>
                        </a:rPr>
                        <a:t> </a:t>
                      </a:r>
                      <a:r>
                        <a:rPr sz="1200" dirty="0">
                          <a:latin typeface="Arial"/>
                          <a:cs typeface="Arial"/>
                        </a:rPr>
                        <a:t>66-1</a:t>
                      </a: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66425">
                <a:tc>
                  <a:txBody>
                    <a:bodyPr/>
                    <a:lstStyle/>
                    <a:p>
                      <a:pPr>
                        <a:lnSpc>
                          <a:spcPct val="100000"/>
                        </a:lnSpc>
                        <a:spcBef>
                          <a:spcPts val="30"/>
                        </a:spcBef>
                      </a:pPr>
                      <a:endParaRPr sz="1200" dirty="0">
                        <a:latin typeface="Times New Roman"/>
                        <a:cs typeface="Times New Roman"/>
                      </a:endParaRPr>
                    </a:p>
                    <a:p>
                      <a:pPr marL="84455">
                        <a:lnSpc>
                          <a:spcPct val="100000"/>
                        </a:lnSpc>
                      </a:pPr>
                      <a:r>
                        <a:rPr sz="1200" spc="-5" dirty="0">
                          <a:latin typeface="Arial"/>
                          <a:cs typeface="Arial"/>
                        </a:rPr>
                        <a:t>Engine</a:t>
                      </a:r>
                      <a:r>
                        <a:rPr sz="1200" spc="-100" dirty="0">
                          <a:latin typeface="Arial"/>
                          <a:cs typeface="Arial"/>
                        </a:rPr>
                        <a:t> </a:t>
                      </a:r>
                      <a:r>
                        <a:rPr sz="1200" spc="-5" dirty="0">
                          <a:latin typeface="Arial"/>
                          <a:cs typeface="Arial"/>
                        </a:rPr>
                        <a:t>Overhaul</a:t>
                      </a:r>
                      <a:endParaRPr sz="1200" dirty="0">
                        <a:latin typeface="Arial"/>
                        <a:cs typeface="Arial"/>
                      </a:endParaRPr>
                    </a:p>
                  </a:txBody>
                  <a:tcPr marL="0" marR="0" marT="285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1200">
                        <a:latin typeface="Times New Roman"/>
                        <a:cs typeface="Times New Roman"/>
                      </a:endParaRPr>
                    </a:p>
                    <a:p>
                      <a:pPr algn="ctr">
                        <a:lnSpc>
                          <a:spcPct val="100000"/>
                        </a:lnSpc>
                      </a:pPr>
                      <a:r>
                        <a:rPr sz="1200" spc="-5" dirty="0">
                          <a:latin typeface="Arial"/>
                          <a:cs typeface="Arial"/>
                        </a:rPr>
                        <a:t>Manufacturer</a:t>
                      </a:r>
                      <a:endParaRPr sz="1200">
                        <a:latin typeface="Arial"/>
                        <a:cs typeface="Arial"/>
                      </a:endParaRPr>
                    </a:p>
                  </a:txBody>
                  <a:tcPr marL="0" marR="0" marT="285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45040">
                <a:tc>
                  <a:txBody>
                    <a:bodyPr/>
                    <a:lstStyle/>
                    <a:p>
                      <a:pPr marL="84455">
                        <a:lnSpc>
                          <a:spcPct val="100000"/>
                        </a:lnSpc>
                        <a:spcBef>
                          <a:spcPts val="560"/>
                        </a:spcBef>
                      </a:pPr>
                      <a:r>
                        <a:rPr sz="1200" dirty="0">
                          <a:latin typeface="Arial"/>
                          <a:cs typeface="Arial"/>
                        </a:rPr>
                        <a:t>50 Hour </a:t>
                      </a:r>
                      <a:r>
                        <a:rPr sz="1200" spc="-5" dirty="0">
                          <a:latin typeface="Arial"/>
                          <a:cs typeface="Arial"/>
                        </a:rPr>
                        <a:t>Oil </a:t>
                      </a:r>
                      <a:r>
                        <a:rPr sz="1200" dirty="0">
                          <a:latin typeface="Arial"/>
                          <a:cs typeface="Arial"/>
                        </a:rPr>
                        <a:t>&amp;</a:t>
                      </a:r>
                      <a:r>
                        <a:rPr sz="1200" spc="-85" dirty="0">
                          <a:latin typeface="Arial"/>
                          <a:cs typeface="Arial"/>
                        </a:rPr>
                        <a:t> </a:t>
                      </a:r>
                      <a:r>
                        <a:rPr sz="1200" spc="-5" dirty="0">
                          <a:latin typeface="Arial"/>
                          <a:cs typeface="Arial"/>
                        </a:rPr>
                        <a:t>Filter-Tach</a:t>
                      </a:r>
                      <a:endParaRPr sz="120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60"/>
                        </a:spcBef>
                      </a:pPr>
                      <a:r>
                        <a:rPr sz="1200" dirty="0">
                          <a:latin typeface="Arial"/>
                          <a:cs typeface="Arial"/>
                        </a:rPr>
                        <a:t>50</a:t>
                      </a:r>
                      <a:r>
                        <a:rPr sz="1200" spc="-114" dirty="0">
                          <a:latin typeface="Arial"/>
                          <a:cs typeface="Arial"/>
                        </a:rPr>
                        <a:t> </a:t>
                      </a:r>
                      <a:r>
                        <a:rPr sz="1200" dirty="0">
                          <a:latin typeface="Arial"/>
                          <a:cs typeface="Arial"/>
                        </a:rPr>
                        <a:t>Hours</a:t>
                      </a: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60"/>
                        </a:spcBef>
                      </a:pPr>
                      <a:r>
                        <a:rPr sz="1200" spc="-5" dirty="0">
                          <a:latin typeface="Arial"/>
                          <a:cs typeface="Arial"/>
                        </a:rPr>
                        <a:t>CAPR</a:t>
                      </a:r>
                      <a:r>
                        <a:rPr sz="1200" spc="-100" dirty="0">
                          <a:latin typeface="Arial"/>
                          <a:cs typeface="Arial"/>
                        </a:rPr>
                        <a:t> </a:t>
                      </a:r>
                      <a:r>
                        <a:rPr sz="1200" dirty="0">
                          <a:latin typeface="Arial"/>
                          <a:cs typeface="Arial"/>
                        </a:rPr>
                        <a:t>66-1</a:t>
                      </a: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246175">
                <a:tc>
                  <a:txBody>
                    <a:bodyPr/>
                    <a:lstStyle/>
                    <a:p>
                      <a:pPr marL="84455">
                        <a:lnSpc>
                          <a:spcPct val="100000"/>
                        </a:lnSpc>
                        <a:spcBef>
                          <a:spcPts val="570"/>
                        </a:spcBef>
                      </a:pPr>
                      <a:r>
                        <a:rPr lang="en-US" sz="1200" dirty="0" smtClean="0">
                          <a:solidFill>
                            <a:schemeClr val="tx1"/>
                          </a:solidFill>
                          <a:latin typeface="Arial"/>
                          <a:cs typeface="Arial"/>
                        </a:rPr>
                        <a:t>6 Month </a:t>
                      </a:r>
                      <a:r>
                        <a:rPr sz="1200" spc="-5" dirty="0" smtClean="0">
                          <a:latin typeface="Arial"/>
                          <a:cs typeface="Arial"/>
                        </a:rPr>
                        <a:t>Oil </a:t>
                      </a:r>
                      <a:r>
                        <a:rPr sz="1200" dirty="0">
                          <a:latin typeface="Arial"/>
                          <a:cs typeface="Arial"/>
                        </a:rPr>
                        <a:t>&amp;</a:t>
                      </a:r>
                      <a:r>
                        <a:rPr sz="1200" spc="-90" dirty="0">
                          <a:latin typeface="Arial"/>
                          <a:cs typeface="Arial"/>
                        </a:rPr>
                        <a:t> </a:t>
                      </a:r>
                      <a:r>
                        <a:rPr sz="1200" spc="-5" dirty="0">
                          <a:latin typeface="Arial"/>
                          <a:cs typeface="Arial"/>
                        </a:rPr>
                        <a:t>Filter-Date</a:t>
                      </a:r>
                      <a:endParaRPr sz="1200" dirty="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70"/>
                        </a:spcBef>
                      </a:pPr>
                      <a:r>
                        <a:rPr sz="1200" dirty="0">
                          <a:latin typeface="Arial"/>
                          <a:cs typeface="Arial"/>
                        </a:rPr>
                        <a:t>6</a:t>
                      </a:r>
                      <a:r>
                        <a:rPr sz="1200" spc="-95" dirty="0">
                          <a:latin typeface="Arial"/>
                          <a:cs typeface="Arial"/>
                        </a:rPr>
                        <a:t> </a:t>
                      </a:r>
                      <a:r>
                        <a:rPr sz="1200" spc="-5" dirty="0">
                          <a:latin typeface="Arial"/>
                          <a:cs typeface="Arial"/>
                        </a:rPr>
                        <a:t>Months</a:t>
                      </a:r>
                      <a:endParaRPr sz="1200" dirty="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70"/>
                        </a:spcBef>
                      </a:pPr>
                      <a:r>
                        <a:rPr sz="1200" spc="-5" dirty="0">
                          <a:latin typeface="Arial"/>
                          <a:cs typeface="Arial"/>
                        </a:rPr>
                        <a:t>CAPR</a:t>
                      </a:r>
                      <a:r>
                        <a:rPr sz="1200" spc="-100" dirty="0">
                          <a:latin typeface="Arial"/>
                          <a:cs typeface="Arial"/>
                        </a:rPr>
                        <a:t> </a:t>
                      </a:r>
                      <a:r>
                        <a:rPr sz="1200" dirty="0">
                          <a:latin typeface="Arial"/>
                          <a:cs typeface="Arial"/>
                        </a:rPr>
                        <a:t>66-1</a:t>
                      </a:r>
                      <a:endParaRPr sz="120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245040">
                <a:tc>
                  <a:txBody>
                    <a:bodyPr/>
                    <a:lstStyle/>
                    <a:p>
                      <a:pPr marL="84455">
                        <a:lnSpc>
                          <a:spcPct val="100000"/>
                        </a:lnSpc>
                        <a:spcBef>
                          <a:spcPts val="560"/>
                        </a:spcBef>
                      </a:pPr>
                      <a:r>
                        <a:rPr sz="1200" spc="-5" dirty="0">
                          <a:latin typeface="Arial"/>
                          <a:cs typeface="Arial"/>
                        </a:rPr>
                        <a:t>Pitot-Static</a:t>
                      </a:r>
                      <a:r>
                        <a:rPr sz="1200" spc="-95" dirty="0">
                          <a:latin typeface="Arial"/>
                          <a:cs typeface="Arial"/>
                        </a:rPr>
                        <a:t> </a:t>
                      </a:r>
                      <a:r>
                        <a:rPr sz="1200" spc="-5" dirty="0">
                          <a:latin typeface="Arial"/>
                          <a:cs typeface="Arial"/>
                        </a:rPr>
                        <a:t>Inspection</a:t>
                      </a:r>
                      <a:endParaRPr sz="120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60"/>
                        </a:spcBef>
                      </a:pPr>
                      <a:r>
                        <a:rPr sz="1200" dirty="0">
                          <a:latin typeface="Arial"/>
                          <a:cs typeface="Arial"/>
                        </a:rPr>
                        <a:t>24</a:t>
                      </a:r>
                      <a:r>
                        <a:rPr sz="1200" spc="-95" dirty="0">
                          <a:latin typeface="Arial"/>
                          <a:cs typeface="Arial"/>
                        </a:rPr>
                        <a:t> </a:t>
                      </a:r>
                      <a:r>
                        <a:rPr sz="1200" spc="-5" dirty="0">
                          <a:latin typeface="Arial"/>
                          <a:cs typeface="Arial"/>
                        </a:rPr>
                        <a:t>Months</a:t>
                      </a:r>
                      <a:endParaRPr sz="1200" dirty="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60"/>
                        </a:spcBef>
                      </a:pPr>
                      <a:r>
                        <a:rPr sz="1200" spc="-5" dirty="0">
                          <a:latin typeface="Arial"/>
                          <a:cs typeface="Arial"/>
                        </a:rPr>
                        <a:t>FAR 91.411/CAPR</a:t>
                      </a:r>
                      <a:r>
                        <a:rPr sz="1200" spc="-110" dirty="0">
                          <a:latin typeface="Arial"/>
                          <a:cs typeface="Arial"/>
                        </a:rPr>
                        <a:t> </a:t>
                      </a:r>
                      <a:r>
                        <a:rPr sz="1200" dirty="0">
                          <a:latin typeface="Arial"/>
                          <a:cs typeface="Arial"/>
                        </a:rPr>
                        <a:t>66-1</a:t>
                      </a:r>
                      <a:endParaRPr sz="1200">
                        <a:latin typeface="Arial"/>
                        <a:cs typeface="Arial"/>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246175">
                <a:tc>
                  <a:txBody>
                    <a:bodyPr/>
                    <a:lstStyle/>
                    <a:p>
                      <a:pPr marL="84455">
                        <a:lnSpc>
                          <a:spcPct val="100000"/>
                        </a:lnSpc>
                        <a:spcBef>
                          <a:spcPts val="570"/>
                        </a:spcBef>
                      </a:pPr>
                      <a:r>
                        <a:rPr sz="1200" spc="-5" dirty="0">
                          <a:latin typeface="Arial"/>
                          <a:cs typeface="Arial"/>
                        </a:rPr>
                        <a:t>Transponder</a:t>
                      </a:r>
                      <a:r>
                        <a:rPr sz="1200" spc="-85" dirty="0">
                          <a:latin typeface="Arial"/>
                          <a:cs typeface="Arial"/>
                        </a:rPr>
                        <a:t> </a:t>
                      </a:r>
                      <a:r>
                        <a:rPr sz="1200" spc="-5" dirty="0">
                          <a:latin typeface="Arial"/>
                          <a:cs typeface="Arial"/>
                        </a:rPr>
                        <a:t>Inspection</a:t>
                      </a:r>
                      <a:endParaRPr sz="120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70"/>
                        </a:spcBef>
                      </a:pPr>
                      <a:r>
                        <a:rPr sz="1200" dirty="0">
                          <a:latin typeface="Arial"/>
                          <a:cs typeface="Arial"/>
                        </a:rPr>
                        <a:t>24</a:t>
                      </a:r>
                      <a:r>
                        <a:rPr sz="1200" spc="-95" dirty="0">
                          <a:latin typeface="Arial"/>
                          <a:cs typeface="Arial"/>
                        </a:rPr>
                        <a:t> </a:t>
                      </a:r>
                      <a:r>
                        <a:rPr sz="1200" spc="-5" dirty="0">
                          <a:latin typeface="Arial"/>
                          <a:cs typeface="Arial"/>
                        </a:rPr>
                        <a:t>Months</a:t>
                      </a:r>
                      <a:endParaRPr sz="1200" dirty="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70"/>
                        </a:spcBef>
                      </a:pPr>
                      <a:r>
                        <a:rPr sz="1200" spc="-5" dirty="0">
                          <a:latin typeface="Arial"/>
                          <a:cs typeface="Arial"/>
                        </a:rPr>
                        <a:t>FAR 91.207/CAPR</a:t>
                      </a:r>
                      <a:r>
                        <a:rPr sz="1200" spc="-110" dirty="0">
                          <a:latin typeface="Arial"/>
                          <a:cs typeface="Arial"/>
                        </a:rPr>
                        <a:t> </a:t>
                      </a:r>
                      <a:r>
                        <a:rPr sz="1200" dirty="0">
                          <a:latin typeface="Arial"/>
                          <a:cs typeface="Arial"/>
                        </a:rPr>
                        <a:t>66-1</a:t>
                      </a: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244473">
                <a:tc>
                  <a:txBody>
                    <a:bodyPr/>
                    <a:lstStyle/>
                    <a:p>
                      <a:pPr marL="84455">
                        <a:lnSpc>
                          <a:spcPct val="100000"/>
                        </a:lnSpc>
                        <a:spcBef>
                          <a:spcPts val="555"/>
                        </a:spcBef>
                      </a:pPr>
                      <a:r>
                        <a:rPr sz="1200" spc="-5" dirty="0">
                          <a:latin typeface="Arial"/>
                          <a:cs typeface="Arial"/>
                        </a:rPr>
                        <a:t>VOR</a:t>
                      </a:r>
                      <a:r>
                        <a:rPr sz="1200" spc="-100" dirty="0">
                          <a:latin typeface="Arial"/>
                          <a:cs typeface="Arial"/>
                        </a:rPr>
                        <a:t> </a:t>
                      </a:r>
                      <a:r>
                        <a:rPr sz="1200" dirty="0">
                          <a:latin typeface="Arial"/>
                          <a:cs typeface="Arial"/>
                        </a:rPr>
                        <a:t>Check</a:t>
                      </a:r>
                      <a:endParaRPr sz="120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75" algn="ctr">
                        <a:lnSpc>
                          <a:spcPct val="100000"/>
                        </a:lnSpc>
                        <a:spcBef>
                          <a:spcPts val="555"/>
                        </a:spcBef>
                      </a:pPr>
                      <a:r>
                        <a:rPr sz="1200" dirty="0">
                          <a:latin typeface="Arial"/>
                          <a:cs typeface="Arial"/>
                        </a:rPr>
                        <a:t>30</a:t>
                      </a:r>
                      <a:r>
                        <a:rPr sz="1200" spc="-100" dirty="0">
                          <a:latin typeface="Arial"/>
                          <a:cs typeface="Arial"/>
                        </a:rPr>
                        <a:t> </a:t>
                      </a:r>
                      <a:r>
                        <a:rPr sz="1200" spc="-5" dirty="0">
                          <a:latin typeface="Arial"/>
                          <a:cs typeface="Arial"/>
                        </a:rPr>
                        <a:t>Days</a:t>
                      </a:r>
                      <a:endParaRPr sz="1200" dirty="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55"/>
                        </a:spcBef>
                      </a:pPr>
                      <a:r>
                        <a:rPr sz="1200" spc="-5" dirty="0">
                          <a:latin typeface="Arial"/>
                          <a:cs typeface="Arial"/>
                        </a:rPr>
                        <a:t>FAR 91/CAPR</a:t>
                      </a:r>
                      <a:r>
                        <a:rPr sz="1200" spc="-75" dirty="0">
                          <a:latin typeface="Arial"/>
                          <a:cs typeface="Arial"/>
                        </a:rPr>
                        <a:t> </a:t>
                      </a:r>
                      <a:r>
                        <a:rPr sz="1200" spc="-5" dirty="0">
                          <a:latin typeface="Arial"/>
                          <a:cs typeface="Arial"/>
                        </a:rPr>
                        <a:t>66-1</a:t>
                      </a:r>
                      <a:endParaRPr sz="120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246175">
                <a:tc>
                  <a:txBody>
                    <a:bodyPr/>
                    <a:lstStyle/>
                    <a:p>
                      <a:pPr marL="83820">
                        <a:lnSpc>
                          <a:spcPct val="100000"/>
                        </a:lnSpc>
                        <a:spcBef>
                          <a:spcPts val="570"/>
                        </a:spcBef>
                      </a:pPr>
                      <a:r>
                        <a:rPr sz="1200" spc="-5" dirty="0">
                          <a:latin typeface="Arial"/>
                          <a:cs typeface="Arial"/>
                        </a:rPr>
                        <a:t>ELT</a:t>
                      </a:r>
                      <a:r>
                        <a:rPr sz="1200" spc="-85" dirty="0">
                          <a:latin typeface="Arial"/>
                          <a:cs typeface="Arial"/>
                        </a:rPr>
                        <a:t> </a:t>
                      </a:r>
                      <a:r>
                        <a:rPr sz="1200" spc="-5" dirty="0">
                          <a:latin typeface="Arial"/>
                          <a:cs typeface="Arial"/>
                        </a:rPr>
                        <a:t>Battery</a:t>
                      </a:r>
                      <a:endParaRPr sz="120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70"/>
                        </a:spcBef>
                      </a:pPr>
                      <a:r>
                        <a:rPr sz="1200" spc="-5" dirty="0">
                          <a:latin typeface="Arial"/>
                          <a:cs typeface="Arial"/>
                        </a:rPr>
                        <a:t>Manufacturer</a:t>
                      </a:r>
                      <a:endParaRPr sz="120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
                        <a:lnSpc>
                          <a:spcPct val="100000"/>
                        </a:lnSpc>
                        <a:spcBef>
                          <a:spcPts val="570"/>
                        </a:spcBef>
                      </a:pPr>
                      <a:r>
                        <a:rPr sz="1200" spc="-5" dirty="0">
                          <a:latin typeface="Arial"/>
                          <a:cs typeface="Arial"/>
                        </a:rPr>
                        <a:t>FAR</a:t>
                      </a:r>
                      <a:r>
                        <a:rPr sz="1200" spc="-90" dirty="0">
                          <a:latin typeface="Arial"/>
                          <a:cs typeface="Arial"/>
                        </a:rPr>
                        <a:t> </a:t>
                      </a:r>
                      <a:r>
                        <a:rPr sz="1200" spc="-5" dirty="0">
                          <a:latin typeface="Arial"/>
                          <a:cs typeface="Arial"/>
                        </a:rPr>
                        <a:t>91.207</a:t>
                      </a:r>
                      <a:endParaRPr sz="1200">
                        <a:latin typeface="Arial"/>
                        <a:cs typeface="Arial"/>
                      </a:endParaRPr>
                    </a:p>
                  </a:txBody>
                  <a:tcPr marL="0" marR="0" marT="542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244473">
                <a:tc>
                  <a:txBody>
                    <a:bodyPr/>
                    <a:lstStyle/>
                    <a:p>
                      <a:pPr marL="83820">
                        <a:lnSpc>
                          <a:spcPct val="100000"/>
                        </a:lnSpc>
                        <a:spcBef>
                          <a:spcPts val="555"/>
                        </a:spcBef>
                      </a:pPr>
                      <a:r>
                        <a:rPr sz="1200" spc="-5" dirty="0">
                          <a:latin typeface="Arial"/>
                          <a:cs typeface="Arial"/>
                        </a:rPr>
                        <a:t>ELT</a:t>
                      </a:r>
                      <a:r>
                        <a:rPr sz="1200" spc="-85" dirty="0">
                          <a:latin typeface="Arial"/>
                          <a:cs typeface="Arial"/>
                        </a:rPr>
                        <a:t> </a:t>
                      </a:r>
                      <a:r>
                        <a:rPr sz="1200" spc="-5" dirty="0">
                          <a:latin typeface="Arial"/>
                          <a:cs typeface="Arial"/>
                        </a:rPr>
                        <a:t>Inspection</a:t>
                      </a:r>
                      <a:endParaRPr sz="120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555"/>
                        </a:spcBef>
                      </a:pPr>
                      <a:r>
                        <a:rPr sz="1200" dirty="0">
                          <a:latin typeface="Arial"/>
                          <a:cs typeface="Arial"/>
                        </a:rPr>
                        <a:t>12</a:t>
                      </a:r>
                      <a:r>
                        <a:rPr sz="1200" spc="-95" dirty="0">
                          <a:latin typeface="Arial"/>
                          <a:cs typeface="Arial"/>
                        </a:rPr>
                        <a:t> </a:t>
                      </a:r>
                      <a:r>
                        <a:rPr sz="1200" spc="-5" dirty="0">
                          <a:latin typeface="Arial"/>
                          <a:cs typeface="Arial"/>
                        </a:rPr>
                        <a:t>Months</a:t>
                      </a:r>
                      <a:endParaRPr sz="120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sz="12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sz="12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83820">
                        <a:lnSpc>
                          <a:spcPct val="100000"/>
                        </a:lnSpc>
                        <a:spcBef>
                          <a:spcPts val="555"/>
                        </a:spcBef>
                      </a:pPr>
                      <a:r>
                        <a:rPr sz="1200" spc="-5" dirty="0">
                          <a:latin typeface="Arial"/>
                          <a:cs typeface="Arial"/>
                        </a:rPr>
                        <a:t>FAR 91.207/CAPR</a:t>
                      </a:r>
                      <a:r>
                        <a:rPr sz="1200" spc="-110" dirty="0">
                          <a:latin typeface="Arial"/>
                          <a:cs typeface="Arial"/>
                        </a:rPr>
                        <a:t> </a:t>
                      </a:r>
                      <a:r>
                        <a:rPr sz="1200" dirty="0">
                          <a:latin typeface="Arial"/>
                          <a:cs typeface="Arial"/>
                        </a:rPr>
                        <a:t>66-1</a:t>
                      </a:r>
                      <a:endParaRPr sz="1200">
                        <a:latin typeface="Arial"/>
                        <a:cs typeface="Arial"/>
                      </a:endParaRPr>
                    </a:p>
                  </a:txBody>
                  <a:tcPr marL="0" marR="0" marT="52864"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lang="en-US" sz="1000" dirty="0" smtClean="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4473">
                <a:tc>
                  <a:txBody>
                    <a:bodyPr/>
                    <a:lstStyle/>
                    <a:p>
                      <a:pPr marL="83820">
                        <a:lnSpc>
                          <a:spcPct val="100000"/>
                        </a:lnSpc>
                        <a:spcBef>
                          <a:spcPts val="555"/>
                        </a:spcBef>
                      </a:pPr>
                      <a:r>
                        <a:rPr lang="en-US" sz="1200" dirty="0" smtClean="0">
                          <a:solidFill>
                            <a:schemeClr val="tx1"/>
                          </a:solidFill>
                          <a:latin typeface="Arial"/>
                          <a:cs typeface="Arial"/>
                        </a:rPr>
                        <a:t>Propeller</a:t>
                      </a:r>
                      <a:endParaRPr sz="1200" dirty="0">
                        <a:solidFill>
                          <a:schemeClr val="tx1"/>
                        </a:solidFill>
                        <a:latin typeface="Arial"/>
                        <a:cs typeface="Arial"/>
                      </a:endParaRPr>
                    </a:p>
                  </a:txBody>
                  <a:tcPr marL="0" marR="0" marT="52864"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555"/>
                        </a:spcBef>
                      </a:pPr>
                      <a:r>
                        <a:rPr lang="en-US" sz="1200" dirty="0" smtClean="0">
                          <a:solidFill>
                            <a:schemeClr val="tx1"/>
                          </a:solidFill>
                          <a:latin typeface="Arial"/>
                          <a:cs typeface="Arial"/>
                        </a:rPr>
                        <a:t>After 1</a:t>
                      </a:r>
                      <a:r>
                        <a:rPr lang="en-US" sz="1200" baseline="30000" dirty="0" smtClean="0">
                          <a:solidFill>
                            <a:schemeClr val="tx1"/>
                          </a:solidFill>
                          <a:latin typeface="Arial"/>
                          <a:cs typeface="Arial"/>
                        </a:rPr>
                        <a:t>st</a:t>
                      </a:r>
                      <a:r>
                        <a:rPr lang="en-US" sz="1200" dirty="0" smtClean="0">
                          <a:solidFill>
                            <a:schemeClr val="tx1"/>
                          </a:solidFill>
                          <a:latin typeface="Arial"/>
                          <a:cs typeface="Arial"/>
                        </a:rPr>
                        <a:t> flight</a:t>
                      </a:r>
                      <a:endParaRPr sz="1200" dirty="0">
                        <a:solidFill>
                          <a:schemeClr val="tx1"/>
                        </a:solidFill>
                        <a:latin typeface="Arial"/>
                        <a:cs typeface="Arial"/>
                      </a:endParaRPr>
                    </a:p>
                  </a:txBody>
                  <a:tcPr marL="0" marR="0" marT="528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sz="1200" dirty="0">
                        <a:solidFill>
                          <a:schemeClr val="tx1"/>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sz="1200" dirty="0">
                        <a:solidFill>
                          <a:schemeClr val="tx1"/>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83820">
                        <a:lnSpc>
                          <a:spcPct val="100000"/>
                        </a:lnSpc>
                        <a:spcBef>
                          <a:spcPts val="555"/>
                        </a:spcBef>
                      </a:pPr>
                      <a:r>
                        <a:rPr lang="en-US" sz="1200" dirty="0" smtClean="0">
                          <a:solidFill>
                            <a:schemeClr val="tx1"/>
                          </a:solidFill>
                          <a:latin typeface="Arial"/>
                          <a:cs typeface="Arial"/>
                        </a:rPr>
                        <a:t>Maintenance Manual</a:t>
                      </a:r>
                      <a:endParaRPr sz="1200" dirty="0">
                        <a:solidFill>
                          <a:schemeClr val="tx1"/>
                        </a:solidFill>
                        <a:latin typeface="Arial"/>
                        <a:cs typeface="Arial"/>
                      </a:endParaRPr>
                    </a:p>
                  </a:txBody>
                  <a:tcPr marL="0" marR="0" marT="528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endParaRPr lang="en-US" sz="1000" dirty="0" smtClean="0">
                        <a:solidFill>
                          <a:srgbClr val="FF0000"/>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499095"/>
                  </a:ext>
                </a:extLst>
              </a:tr>
              <a:tr h="244473">
                <a:tc>
                  <a:txBody>
                    <a:bodyPr/>
                    <a:lstStyle/>
                    <a:p>
                      <a:pPr marL="83820">
                        <a:lnSpc>
                          <a:spcPct val="100000"/>
                        </a:lnSpc>
                        <a:spcBef>
                          <a:spcPts val="555"/>
                        </a:spcBef>
                      </a:pPr>
                      <a:r>
                        <a:rPr lang="en-US" sz="1200" dirty="0" smtClean="0">
                          <a:solidFill>
                            <a:schemeClr val="tx1"/>
                          </a:solidFill>
                          <a:latin typeface="Arial"/>
                          <a:cs typeface="Arial"/>
                        </a:rPr>
                        <a:t>Propeller</a:t>
                      </a:r>
                      <a:endParaRPr sz="1200" dirty="0">
                        <a:solidFill>
                          <a:schemeClr val="tx1"/>
                        </a:solidFill>
                        <a:latin typeface="Arial"/>
                        <a:cs typeface="Arial"/>
                      </a:endParaRPr>
                    </a:p>
                  </a:txBody>
                  <a:tcPr marL="0" marR="0" marT="52864"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spcBef>
                          <a:spcPts val="555"/>
                        </a:spcBef>
                      </a:pPr>
                      <a:r>
                        <a:rPr lang="en-US" sz="1200" dirty="0" smtClean="0">
                          <a:solidFill>
                            <a:schemeClr val="tx1"/>
                          </a:solidFill>
                          <a:latin typeface="Arial"/>
                          <a:cs typeface="Arial"/>
                        </a:rPr>
                        <a:t>After 25hrs flight</a:t>
                      </a:r>
                      <a:endParaRPr sz="1200" dirty="0">
                        <a:solidFill>
                          <a:schemeClr val="tx1"/>
                        </a:solidFill>
                        <a:latin typeface="Arial"/>
                        <a:cs typeface="Arial"/>
                      </a:endParaRPr>
                    </a:p>
                  </a:txBody>
                  <a:tcPr marL="0" marR="0" marT="528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endParaRPr sz="1200" dirty="0">
                        <a:solidFill>
                          <a:schemeClr val="tx1"/>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endParaRPr sz="1200" dirty="0">
                        <a:solidFill>
                          <a:schemeClr val="tx1"/>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83820">
                        <a:lnSpc>
                          <a:spcPct val="100000"/>
                        </a:lnSpc>
                        <a:spcBef>
                          <a:spcPts val="555"/>
                        </a:spcBef>
                      </a:pPr>
                      <a:r>
                        <a:rPr lang="en-US" sz="1200" dirty="0" smtClean="0">
                          <a:solidFill>
                            <a:schemeClr val="tx1"/>
                          </a:solidFill>
                          <a:latin typeface="Arial"/>
                          <a:cs typeface="Arial"/>
                        </a:rPr>
                        <a:t>Maintenance Manual</a:t>
                      </a:r>
                      <a:endParaRPr sz="1200" dirty="0">
                        <a:solidFill>
                          <a:schemeClr val="tx1"/>
                        </a:solidFill>
                        <a:latin typeface="Arial"/>
                        <a:cs typeface="Arial"/>
                      </a:endParaRPr>
                    </a:p>
                  </a:txBody>
                  <a:tcPr marL="0" marR="0" marT="528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endParaRPr lang="en-US" sz="1000" dirty="0" smtClean="0">
                        <a:solidFill>
                          <a:srgbClr val="FF0000"/>
                        </a:solidFill>
                        <a:latin typeface="Arial"/>
                        <a:cs typeface="Arial"/>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547466874"/>
                  </a:ext>
                </a:extLst>
              </a:tr>
            </a:tbl>
          </a:graphicData>
        </a:graphic>
      </p:graphicFrame>
      <p:sp>
        <p:nvSpPr>
          <p:cNvPr id="8" name="object 8"/>
          <p:cNvSpPr txBox="1"/>
          <p:nvPr/>
        </p:nvSpPr>
        <p:spPr>
          <a:xfrm>
            <a:off x="8267199" y="2721216"/>
            <a:ext cx="3834009" cy="1107996"/>
          </a:xfrm>
          <a:prstGeom prst="rect">
            <a:avLst/>
          </a:prstGeom>
        </p:spPr>
        <p:txBody>
          <a:bodyPr vert="horz" wrap="square" lIns="0" tIns="0" rIns="0" bIns="0" rtlCol="0">
            <a:spAutoFit/>
          </a:bodyPr>
          <a:lstStyle/>
          <a:p>
            <a:pPr marL="9525" defTabSz="685800">
              <a:buNone/>
            </a:pPr>
            <a:r>
              <a:rPr b="1" spc="-4" dirty="0">
                <a:solidFill>
                  <a:srgbClr val="C00000"/>
                </a:solidFill>
                <a:latin typeface="Arial"/>
                <a:cs typeface="Arial"/>
              </a:rPr>
              <a:t>This Form </a:t>
            </a:r>
            <a:r>
              <a:rPr b="1" spc="-8" dirty="0">
                <a:solidFill>
                  <a:srgbClr val="C00000"/>
                </a:solidFill>
                <a:latin typeface="Arial"/>
                <a:cs typeface="Arial"/>
              </a:rPr>
              <a:t>MUST </a:t>
            </a:r>
            <a:r>
              <a:rPr b="1" spc="-4" dirty="0">
                <a:solidFill>
                  <a:srgbClr val="C00000"/>
                </a:solidFill>
                <a:latin typeface="Arial"/>
                <a:cs typeface="Arial"/>
              </a:rPr>
              <a:t>be checked prior to each</a:t>
            </a:r>
            <a:r>
              <a:rPr b="1" spc="-34" dirty="0">
                <a:solidFill>
                  <a:srgbClr val="C00000"/>
                </a:solidFill>
                <a:latin typeface="Arial"/>
                <a:cs typeface="Arial"/>
              </a:rPr>
              <a:t> </a:t>
            </a:r>
            <a:r>
              <a:rPr b="1" spc="-4" dirty="0" smtClean="0">
                <a:solidFill>
                  <a:srgbClr val="C00000"/>
                </a:solidFill>
                <a:latin typeface="Arial"/>
                <a:cs typeface="Arial"/>
              </a:rPr>
              <a:t>flight</a:t>
            </a:r>
            <a:r>
              <a:rPr lang="en-US" spc="-4" dirty="0" smtClean="0">
                <a:solidFill>
                  <a:srgbClr val="C00000"/>
                </a:solidFill>
                <a:latin typeface="Arial"/>
                <a:cs typeface="Arial"/>
              </a:rPr>
              <a:t> !</a:t>
            </a:r>
            <a:endParaRPr dirty="0">
              <a:solidFill>
                <a:srgbClr val="C00000"/>
              </a:solidFill>
              <a:latin typeface="Arial"/>
              <a:cs typeface="Arial"/>
            </a:endParaRPr>
          </a:p>
        </p:txBody>
      </p:sp>
      <p:sp>
        <p:nvSpPr>
          <p:cNvPr id="12" name="TextBox 11"/>
          <p:cNvSpPr txBox="1"/>
          <p:nvPr/>
        </p:nvSpPr>
        <p:spPr>
          <a:xfrm>
            <a:off x="5797685" y="1186686"/>
            <a:ext cx="1946672" cy="323165"/>
          </a:xfrm>
          <a:prstGeom prst="rect">
            <a:avLst/>
          </a:prstGeom>
          <a:noFill/>
        </p:spPr>
        <p:txBody>
          <a:bodyPr wrap="square" rtlCol="0">
            <a:spAutoFit/>
          </a:bodyPr>
          <a:lstStyle/>
          <a:p>
            <a:pPr defTabSz="685800"/>
            <a:r>
              <a:rPr lang="en-US" sz="750" b="1" dirty="0">
                <a:solidFill>
                  <a:prstClr val="black"/>
                </a:solidFill>
                <a:latin typeface="Arial" panose="020B0604020202020204" pitchFamily="34" charset="0"/>
                <a:cs typeface="Arial" panose="020B0604020202020204" pitchFamily="34" charset="0"/>
              </a:rPr>
              <a:t>Completed by:</a:t>
            </a:r>
            <a:r>
              <a:rPr lang="en-US" sz="750" dirty="0">
                <a:solidFill>
                  <a:prstClr val="black"/>
                </a:solidFill>
                <a:latin typeface="Arial" panose="020B0604020202020204" pitchFamily="34" charset="0"/>
                <a:cs typeface="Arial" panose="020B0604020202020204" pitchFamily="34" charset="0"/>
              </a:rPr>
              <a:t>_____________________</a:t>
            </a:r>
          </a:p>
        </p:txBody>
      </p:sp>
    </p:spTree>
    <p:extLst>
      <p:ext uri="{BB962C8B-B14F-4D97-AF65-F5344CB8AC3E}">
        <p14:creationId xmlns:p14="http://schemas.microsoft.com/office/powerpoint/2010/main" val="2943296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99838"/>
            <a:ext cx="7391400" cy="553998"/>
          </a:xfrm>
          <a:prstGeom prst="rect">
            <a:avLst/>
          </a:prstGeom>
        </p:spPr>
        <p:txBody>
          <a:bodyPr vert="horz" wrap="square" lIns="0" tIns="0" rIns="0" bIns="0" numCol="1" rtlCol="0" anchor="ctr" anchorCtr="0" compatLnSpc="1">
            <a:prstTxWarp prst="textNoShape">
              <a:avLst/>
            </a:prstTxWarp>
            <a:spAutoFit/>
          </a:bodyPr>
          <a:lstStyle/>
          <a:p>
            <a:pPr marL="9525"/>
            <a:r>
              <a:rPr sz="3600" spc="-4" dirty="0">
                <a:solidFill>
                  <a:srgbClr val="002060"/>
                </a:solidFill>
                <a:ea typeface="Tahoma" panose="020B0604030504040204" pitchFamily="34" charset="0"/>
                <a:cs typeface="Tahoma" panose="020B0604030504040204" pitchFamily="34" charset="0"/>
              </a:rPr>
              <a:t>A </a:t>
            </a:r>
            <a:r>
              <a:rPr lang="en-US" sz="3600" spc="-4" dirty="0">
                <a:solidFill>
                  <a:srgbClr val="002060"/>
                </a:solidFill>
                <a:ea typeface="Tahoma" panose="020B0604030504040204" pitchFamily="34" charset="0"/>
                <a:cs typeface="Tahoma" panose="020B0604030504040204" pitchFamily="34" charset="0"/>
              </a:rPr>
              <a:t>W</a:t>
            </a:r>
            <a:r>
              <a:rPr sz="3600" spc="-4" dirty="0">
                <a:solidFill>
                  <a:srgbClr val="002060"/>
                </a:solidFill>
                <a:ea typeface="Tahoma" panose="020B0604030504040204" pitchFamily="34" charset="0"/>
                <a:cs typeface="Tahoma" panose="020B0604030504040204" pitchFamily="34" charset="0"/>
              </a:rPr>
              <a:t>ord </a:t>
            </a:r>
            <a:r>
              <a:rPr lang="en-US" sz="3600" dirty="0">
                <a:solidFill>
                  <a:srgbClr val="002060"/>
                </a:solidFill>
                <a:ea typeface="Tahoma" panose="020B0604030504040204" pitchFamily="34" charset="0"/>
                <a:cs typeface="Tahoma" panose="020B0604030504040204" pitchFamily="34" charset="0"/>
              </a:rPr>
              <a:t>o</a:t>
            </a:r>
            <a:r>
              <a:rPr sz="3600" dirty="0">
                <a:solidFill>
                  <a:srgbClr val="002060"/>
                </a:solidFill>
                <a:ea typeface="Tahoma" panose="020B0604030504040204" pitchFamily="34" charset="0"/>
                <a:cs typeface="Tahoma" panose="020B0604030504040204" pitchFamily="34" charset="0"/>
              </a:rPr>
              <a:t>n</a:t>
            </a:r>
            <a:r>
              <a:rPr sz="3600" spc="-146" dirty="0">
                <a:solidFill>
                  <a:srgbClr val="002060"/>
                </a:solidFill>
                <a:ea typeface="Tahoma" panose="020B0604030504040204" pitchFamily="34" charset="0"/>
                <a:cs typeface="Tahoma" panose="020B0604030504040204" pitchFamily="34" charset="0"/>
              </a:rPr>
              <a:t> </a:t>
            </a:r>
            <a:r>
              <a:rPr sz="3600" spc="-53" dirty="0">
                <a:solidFill>
                  <a:srgbClr val="002060"/>
                </a:solidFill>
                <a:ea typeface="Tahoma" panose="020B0604030504040204" pitchFamily="34" charset="0"/>
                <a:cs typeface="Tahoma" panose="020B0604030504040204" pitchFamily="34" charset="0"/>
              </a:rPr>
              <a:t>ELT’s…</a:t>
            </a:r>
          </a:p>
        </p:txBody>
      </p:sp>
      <p:sp>
        <p:nvSpPr>
          <p:cNvPr id="3" name="object 3"/>
          <p:cNvSpPr txBox="1">
            <a:spLocks noGrp="1"/>
          </p:cNvSpPr>
          <p:nvPr>
            <p:ph idx="1"/>
          </p:nvPr>
        </p:nvSpPr>
        <p:spPr>
          <a:xfrm>
            <a:off x="942949" y="1280809"/>
            <a:ext cx="6239351" cy="3931846"/>
          </a:xfrm>
          <a:prstGeom prst="rect">
            <a:avLst/>
          </a:prstGeom>
        </p:spPr>
        <p:txBody>
          <a:bodyPr vert="horz" wrap="square" lIns="0" tIns="0" rIns="0" bIns="0" numCol="1" rtlCol="0" anchor="t" anchorCtr="0" compatLnSpc="1">
            <a:prstTxWarp prst="textNoShape">
              <a:avLst/>
            </a:prstTxWarp>
            <a:spAutoFit/>
          </a:bodyPr>
          <a:lstStyle/>
          <a:p>
            <a:pPr marL="266700" indent="-257175">
              <a:buFont typeface="Arial"/>
              <a:buChar char="•"/>
              <a:tabLst>
                <a:tab pos="266700" algn="l"/>
                <a:tab pos="267176" algn="l"/>
              </a:tabLst>
            </a:pPr>
            <a:r>
              <a:rPr sz="2200" spc="-4" dirty="0">
                <a:latin typeface="Arial" panose="020B0604020202020204" pitchFamily="34" charset="0"/>
                <a:cs typeface="Arial" panose="020B0604020202020204" pitchFamily="34" charset="0"/>
              </a:rPr>
              <a:t>Emergency Locator</a:t>
            </a:r>
            <a:r>
              <a:rPr sz="2200" spc="4" dirty="0">
                <a:latin typeface="Arial" panose="020B0604020202020204" pitchFamily="34" charset="0"/>
                <a:cs typeface="Arial" panose="020B0604020202020204" pitchFamily="34" charset="0"/>
              </a:rPr>
              <a:t> </a:t>
            </a:r>
            <a:r>
              <a:rPr sz="2200" spc="-4" dirty="0">
                <a:latin typeface="Arial" panose="020B0604020202020204" pitchFamily="34" charset="0"/>
                <a:cs typeface="Arial" panose="020B0604020202020204" pitchFamily="34" charset="0"/>
              </a:rPr>
              <a:t>Beacon</a:t>
            </a:r>
            <a:endParaRPr lang="en-US" sz="2200" spc="-4" dirty="0">
              <a:latin typeface="Arial" panose="020B0604020202020204" pitchFamily="34" charset="0"/>
              <a:cs typeface="Arial" panose="020B0604020202020204" pitchFamily="34" charset="0"/>
            </a:endParaRPr>
          </a:p>
          <a:p>
            <a:pPr marL="695325" lvl="1" indent="-342900">
              <a:buFont typeface="Arial" panose="020B0604020202020204" pitchFamily="34" charset="0"/>
              <a:buChar char="•"/>
              <a:tabLst>
                <a:tab pos="266700" algn="l"/>
                <a:tab pos="267176" algn="l"/>
              </a:tabLst>
            </a:pPr>
            <a:r>
              <a:rPr lang="en-US" sz="2200" spc="-49" dirty="0">
                <a:latin typeface="Arial" panose="020B0604020202020204" pitchFamily="34" charset="0"/>
                <a:cs typeface="Arial" panose="020B0604020202020204" pitchFamily="34" charset="0"/>
              </a:rPr>
              <a:t>121.5 not monitored by SARSAT since 2009 : </a:t>
            </a:r>
            <a:endParaRPr lang="en-US" sz="2200" dirty="0">
              <a:latin typeface="Arial" panose="020B0604020202020204" pitchFamily="34" charset="0"/>
              <a:cs typeface="Arial" panose="020B0604020202020204" pitchFamily="34" charset="0"/>
            </a:endParaRPr>
          </a:p>
          <a:p>
            <a:pPr marL="0" indent="0">
              <a:lnSpc>
                <a:spcPct val="100000"/>
              </a:lnSpc>
              <a:buNone/>
            </a:pPr>
            <a:r>
              <a:rPr lang="en-US" sz="2200" b="0" dirty="0">
                <a:latin typeface="Arial" panose="020B0604020202020204" pitchFamily="34" charset="0"/>
                <a:cs typeface="Arial" panose="020B0604020202020204" pitchFamily="34" charset="0"/>
              </a:rPr>
              <a:t> </a:t>
            </a:r>
            <a:endParaRPr sz="2200" b="0" dirty="0">
              <a:latin typeface="Arial" panose="020B0604020202020204" pitchFamily="34" charset="0"/>
              <a:cs typeface="Arial" panose="020B0604020202020204" pitchFamily="34" charset="0"/>
            </a:endParaRPr>
          </a:p>
          <a:p>
            <a:pPr marL="266700" marR="1095851" indent="-257175">
              <a:lnSpc>
                <a:spcPct val="110000"/>
              </a:lnSpc>
              <a:buFont typeface="Arial"/>
              <a:buChar char="•"/>
              <a:tabLst>
                <a:tab pos="266700" algn="l"/>
                <a:tab pos="267176" algn="l"/>
              </a:tabLst>
            </a:pPr>
            <a:r>
              <a:rPr sz="2200" spc="-4" dirty="0">
                <a:latin typeface="Arial" panose="020B0604020202020204" pitchFamily="34" charset="0"/>
                <a:cs typeface="Arial" panose="020B0604020202020204" pitchFamily="34" charset="0"/>
              </a:rPr>
              <a:t>Inspect </a:t>
            </a:r>
            <a:r>
              <a:rPr lang="en-US" sz="2200" spc="-4" dirty="0">
                <a:latin typeface="Arial" panose="020B0604020202020204" pitchFamily="34" charset="0"/>
                <a:cs typeface="Arial" panose="020B0604020202020204" pitchFamily="34" charset="0"/>
              </a:rPr>
              <a:t>the </a:t>
            </a:r>
            <a:r>
              <a:rPr sz="2200" spc="-56" dirty="0">
                <a:latin typeface="Arial" panose="020B0604020202020204" pitchFamily="34" charset="0"/>
                <a:cs typeface="Arial" panose="020B0604020202020204" pitchFamily="34" charset="0"/>
              </a:rPr>
              <a:t>ELT</a:t>
            </a:r>
            <a:r>
              <a:rPr lang="en-US" sz="2200" spc="-56" dirty="0">
                <a:latin typeface="Arial" panose="020B0604020202020204" pitchFamily="34" charset="0"/>
                <a:cs typeface="Arial" panose="020B0604020202020204" pitchFamily="34" charset="0"/>
              </a:rPr>
              <a:t> </a:t>
            </a:r>
          </a:p>
          <a:p>
            <a:pPr marL="695325" marR="1095851" lvl="1" indent="-342900">
              <a:lnSpc>
                <a:spcPct val="110000"/>
              </a:lnSpc>
              <a:buFont typeface="Arial" panose="020B0604020202020204" pitchFamily="34" charset="0"/>
              <a:buChar char="•"/>
              <a:tabLst>
                <a:tab pos="266700" algn="l"/>
                <a:tab pos="267176" algn="l"/>
              </a:tabLst>
            </a:pPr>
            <a:r>
              <a:rPr lang="en-US" sz="2200" spc="-49" dirty="0">
                <a:latin typeface="Arial" panose="020B0604020202020204" pitchFamily="34" charset="0"/>
                <a:cs typeface="Arial" panose="020B0604020202020204" pitchFamily="34" charset="0"/>
              </a:rPr>
              <a:t>Proper attachment to the airframe</a:t>
            </a:r>
          </a:p>
          <a:p>
            <a:pPr marL="695325" marR="1095851" lvl="1" indent="-342900">
              <a:lnSpc>
                <a:spcPct val="110000"/>
              </a:lnSpc>
              <a:buFont typeface="Arial" panose="020B0604020202020204" pitchFamily="34" charset="0"/>
              <a:buChar char="•"/>
              <a:tabLst>
                <a:tab pos="266700" algn="l"/>
                <a:tab pos="267176" algn="l"/>
              </a:tabLst>
            </a:pPr>
            <a:r>
              <a:rPr lang="en-US" sz="2200" dirty="0">
                <a:latin typeface="Arial" panose="020B0604020202020204" pitchFamily="34" charset="0"/>
                <a:cs typeface="Arial" panose="020B0604020202020204" pitchFamily="34" charset="0"/>
              </a:rPr>
              <a:t>I</a:t>
            </a:r>
            <a:r>
              <a:rPr sz="2200" spc="-4" dirty="0">
                <a:latin typeface="Arial" panose="020B0604020202020204" pitchFamily="34" charset="0"/>
                <a:cs typeface="Arial" panose="020B0604020202020204" pitchFamily="34" charset="0"/>
              </a:rPr>
              <a:t>nternal</a:t>
            </a:r>
            <a:r>
              <a:rPr sz="2200" spc="-26" dirty="0">
                <a:latin typeface="Arial" panose="020B0604020202020204" pitchFamily="34" charset="0"/>
                <a:cs typeface="Arial" panose="020B0604020202020204" pitchFamily="34" charset="0"/>
              </a:rPr>
              <a:t> </a:t>
            </a:r>
            <a:r>
              <a:rPr sz="2200" spc="-4" dirty="0">
                <a:latin typeface="Arial" panose="020B0604020202020204" pitchFamily="34" charset="0"/>
                <a:cs typeface="Arial" panose="020B0604020202020204" pitchFamily="34" charset="0"/>
              </a:rPr>
              <a:t>condition</a:t>
            </a:r>
            <a:r>
              <a:rPr lang="en-US" sz="2200" spc="-4" dirty="0">
                <a:latin typeface="Arial" panose="020B0604020202020204" pitchFamily="34" charset="0"/>
                <a:cs typeface="Arial" panose="020B0604020202020204" pitchFamily="34" charset="0"/>
              </a:rPr>
              <a:t> and batteries</a:t>
            </a:r>
          </a:p>
          <a:p>
            <a:pPr marL="695325" marR="1095851" lvl="1" indent="-342900">
              <a:lnSpc>
                <a:spcPct val="110000"/>
              </a:lnSpc>
              <a:buFont typeface="Arial" panose="020B0604020202020204" pitchFamily="34" charset="0"/>
              <a:buChar char="•"/>
              <a:tabLst>
                <a:tab pos="266700" algn="l"/>
                <a:tab pos="267176" algn="l"/>
              </a:tabLst>
            </a:pPr>
            <a:r>
              <a:rPr lang="en-US" sz="2200" spc="-4" dirty="0">
                <a:latin typeface="Arial" panose="020B0604020202020204" pitchFamily="34" charset="0"/>
                <a:cs typeface="Arial" panose="020B0604020202020204" pitchFamily="34" charset="0"/>
              </a:rPr>
              <a:t>Logbook entry made</a:t>
            </a:r>
            <a:endParaRPr sz="2200" spc="-4" dirty="0">
              <a:latin typeface="Arial" panose="020B0604020202020204" pitchFamily="34" charset="0"/>
              <a:cs typeface="Arial" panose="020B0604020202020204" pitchFamily="34" charset="0"/>
            </a:endParaRPr>
          </a:p>
          <a:p>
            <a:pPr marL="351949" marR="3810">
              <a:lnSpc>
                <a:spcPts val="2265"/>
              </a:lnSpc>
              <a:buFont typeface="Arial" panose="020B0604020202020204" pitchFamily="34" charset="0"/>
              <a:buChar char="•"/>
            </a:pPr>
            <a:endParaRPr lang="en-US" sz="2200" spc="-4" dirty="0">
              <a:latin typeface="Arial" panose="020B0604020202020204" pitchFamily="34" charset="0"/>
              <a:cs typeface="Arial" panose="020B0604020202020204" pitchFamily="34" charset="0"/>
            </a:endParaRPr>
          </a:p>
          <a:p>
            <a:pPr marL="351949" marR="3810">
              <a:lnSpc>
                <a:spcPts val="2265"/>
              </a:lnSpc>
              <a:buFont typeface="Arial" panose="020B0604020202020204" pitchFamily="34" charset="0"/>
              <a:buChar char="•"/>
            </a:pPr>
            <a:r>
              <a:rPr sz="2200" spc="-4" dirty="0">
                <a:latin typeface="Arial" panose="020B0604020202020204" pitchFamily="34" charset="0"/>
                <a:cs typeface="Arial" panose="020B0604020202020204" pitchFamily="34" charset="0"/>
              </a:rPr>
              <a:t>The new </a:t>
            </a:r>
            <a:r>
              <a:rPr sz="2200" dirty="0">
                <a:latin typeface="Arial" panose="020B0604020202020204" pitchFamily="34" charset="0"/>
                <a:cs typeface="Arial" panose="020B0604020202020204" pitchFamily="34" charset="0"/>
              </a:rPr>
              <a:t>406 </a:t>
            </a:r>
            <a:r>
              <a:rPr lang="en-US" sz="2200" spc="-4" dirty="0">
                <a:latin typeface="Arial" panose="020B0604020202020204" pitchFamily="34" charset="0"/>
                <a:cs typeface="Arial" panose="020B0604020202020204" pitchFamily="34" charset="0"/>
              </a:rPr>
              <a:t>MH</a:t>
            </a:r>
            <a:r>
              <a:rPr sz="2200" spc="-4" dirty="0">
                <a:latin typeface="Arial" panose="020B0604020202020204" pitchFamily="34" charset="0"/>
                <a:cs typeface="Arial" panose="020B0604020202020204" pitchFamily="34" charset="0"/>
              </a:rPr>
              <a:t>z </a:t>
            </a:r>
            <a:r>
              <a:rPr lang="en-US" sz="2200" spc="-19" dirty="0">
                <a:latin typeface="Arial" panose="020B0604020202020204" pitchFamily="34" charset="0"/>
                <a:cs typeface="Arial" panose="020B0604020202020204" pitchFamily="34" charset="0"/>
              </a:rPr>
              <a:t>ELT</a:t>
            </a:r>
            <a:r>
              <a:rPr sz="2200" spc="-19" dirty="0">
                <a:latin typeface="Arial" panose="020B0604020202020204" pitchFamily="34" charset="0"/>
                <a:cs typeface="Arial" panose="020B0604020202020204" pitchFamily="34" charset="0"/>
              </a:rPr>
              <a:t>s </a:t>
            </a:r>
            <a:r>
              <a:rPr lang="en-US" sz="2200" spc="-19" dirty="0">
                <a:latin typeface="Arial" panose="020B0604020202020204" pitchFamily="34" charset="0"/>
                <a:cs typeface="Arial" panose="020B0604020202020204" pitchFamily="34" charset="0"/>
              </a:rPr>
              <a:t>is </a:t>
            </a:r>
            <a:r>
              <a:rPr lang="en-US" sz="2200" dirty="0">
                <a:latin typeface="Arial" panose="020B0604020202020204" pitchFamily="34" charset="0"/>
                <a:cs typeface="Arial" panose="020B0604020202020204" pitchFamily="34" charset="0"/>
              </a:rPr>
              <a:t>not required but  is monitored and responded to by SARSAT</a:t>
            </a:r>
            <a:endParaRPr sz="2200" spc="-4"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4294967295"/>
          </p:nvPr>
        </p:nvSpPr>
        <p:spPr>
          <a:xfrm>
            <a:off x="10447337" y="6348414"/>
            <a:ext cx="437913" cy="169118"/>
          </a:xfrm>
        </p:spPr>
        <p:txBody>
          <a:bodyPr/>
          <a:lstStyle/>
          <a:p>
            <a:pPr marL="19050">
              <a:lnSpc>
                <a:spcPts val="1069"/>
              </a:lnSpc>
            </a:pPr>
            <a:fld id="{81D60167-4931-47E6-BA6A-407CBD079E47}" type="slidenum">
              <a:rPr lang="en-US" sz="1200" spc="-4"/>
              <a:pPr marL="19050">
                <a:lnSpc>
                  <a:spcPts val="1069"/>
                </a:lnSpc>
              </a:pPr>
              <a:t>22</a:t>
            </a:fld>
            <a:endParaRPr lang="en-US" sz="1200" spc="-4" dirty="0"/>
          </a:p>
        </p:txBody>
      </p:sp>
      <p:sp>
        <p:nvSpPr>
          <p:cNvPr id="4" name="object 4"/>
          <p:cNvSpPr/>
          <p:nvPr/>
        </p:nvSpPr>
        <p:spPr>
          <a:xfrm>
            <a:off x="8142051" y="2132230"/>
            <a:ext cx="2136330" cy="2229003"/>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6147881" y="564204"/>
            <a:ext cx="3786060" cy="1143652"/>
          </a:xfrm>
          <a:custGeom>
            <a:avLst/>
            <a:gdLst/>
            <a:ahLst/>
            <a:cxnLst/>
            <a:rect l="l" t="t" r="r" b="b"/>
            <a:pathLst>
              <a:path w="3389629" h="1447800">
                <a:moveTo>
                  <a:pt x="3389375" y="957630"/>
                </a:moveTo>
                <a:lnTo>
                  <a:pt x="1481607" y="957630"/>
                </a:lnTo>
                <a:lnTo>
                  <a:pt x="2435491" y="1447800"/>
                </a:lnTo>
                <a:lnTo>
                  <a:pt x="3389375" y="957630"/>
                </a:lnTo>
                <a:close/>
              </a:path>
              <a:path w="3389629" h="1447800">
                <a:moveTo>
                  <a:pt x="1481607" y="0"/>
                </a:moveTo>
                <a:lnTo>
                  <a:pt x="0" y="0"/>
                </a:lnTo>
                <a:lnTo>
                  <a:pt x="0" y="213347"/>
                </a:lnTo>
                <a:lnTo>
                  <a:pt x="1481607" y="213347"/>
                </a:lnTo>
                <a:lnTo>
                  <a:pt x="1532272" y="214903"/>
                </a:lnTo>
                <a:lnTo>
                  <a:pt x="1581978" y="219500"/>
                </a:lnTo>
                <a:lnTo>
                  <a:pt x="1630602" y="227035"/>
                </a:lnTo>
                <a:lnTo>
                  <a:pt x="1678027" y="237401"/>
                </a:lnTo>
                <a:lnTo>
                  <a:pt x="1724131" y="250495"/>
                </a:lnTo>
                <a:lnTo>
                  <a:pt x="1768794" y="266211"/>
                </a:lnTo>
                <a:lnTo>
                  <a:pt x="1811896" y="284444"/>
                </a:lnTo>
                <a:lnTo>
                  <a:pt x="1853317" y="305090"/>
                </a:lnTo>
                <a:lnTo>
                  <a:pt x="1892936" y="328044"/>
                </a:lnTo>
                <a:lnTo>
                  <a:pt x="1930634" y="353200"/>
                </a:lnTo>
                <a:lnTo>
                  <a:pt x="1966291" y="380454"/>
                </a:lnTo>
                <a:lnTo>
                  <a:pt x="1999785" y="409701"/>
                </a:lnTo>
                <a:lnTo>
                  <a:pt x="2030997" y="440836"/>
                </a:lnTo>
                <a:lnTo>
                  <a:pt x="2059808" y="473754"/>
                </a:lnTo>
                <a:lnTo>
                  <a:pt x="2086095" y="508350"/>
                </a:lnTo>
                <a:lnTo>
                  <a:pt x="2109740" y="544520"/>
                </a:lnTo>
                <a:lnTo>
                  <a:pt x="2130623" y="582158"/>
                </a:lnTo>
                <a:lnTo>
                  <a:pt x="2148622" y="621160"/>
                </a:lnTo>
                <a:lnTo>
                  <a:pt x="2163618" y="661421"/>
                </a:lnTo>
                <a:lnTo>
                  <a:pt x="2175491" y="702836"/>
                </a:lnTo>
                <a:lnTo>
                  <a:pt x="2184121" y="745300"/>
                </a:lnTo>
                <a:lnTo>
                  <a:pt x="2189387" y="788707"/>
                </a:lnTo>
                <a:lnTo>
                  <a:pt x="2191169" y="832954"/>
                </a:lnTo>
                <a:lnTo>
                  <a:pt x="2191169" y="957630"/>
                </a:lnTo>
                <a:lnTo>
                  <a:pt x="2679814" y="957630"/>
                </a:lnTo>
                <a:lnTo>
                  <a:pt x="2679814" y="832954"/>
                </a:lnTo>
                <a:lnTo>
                  <a:pt x="2678510" y="793745"/>
                </a:lnTo>
                <a:lnTo>
                  <a:pt x="2674635" y="755002"/>
                </a:lnTo>
                <a:lnTo>
                  <a:pt x="2668248" y="716766"/>
                </a:lnTo>
                <a:lnTo>
                  <a:pt x="2659406" y="679076"/>
                </a:lnTo>
                <a:lnTo>
                  <a:pt x="2648166" y="641972"/>
                </a:lnTo>
                <a:lnTo>
                  <a:pt x="2634586" y="605495"/>
                </a:lnTo>
                <a:lnTo>
                  <a:pt x="2618724" y="569685"/>
                </a:lnTo>
                <a:lnTo>
                  <a:pt x="2600637" y="534580"/>
                </a:lnTo>
                <a:lnTo>
                  <a:pt x="2580383" y="500223"/>
                </a:lnTo>
                <a:lnTo>
                  <a:pt x="2558019" y="466651"/>
                </a:lnTo>
                <a:lnTo>
                  <a:pt x="2533603" y="433907"/>
                </a:lnTo>
                <a:lnTo>
                  <a:pt x="2507192" y="402028"/>
                </a:lnTo>
                <a:lnTo>
                  <a:pt x="2478844" y="371057"/>
                </a:lnTo>
                <a:lnTo>
                  <a:pt x="2448617" y="341031"/>
                </a:lnTo>
                <a:lnTo>
                  <a:pt x="2416568" y="311993"/>
                </a:lnTo>
                <a:lnTo>
                  <a:pt x="2382754" y="283980"/>
                </a:lnTo>
                <a:lnTo>
                  <a:pt x="2347233" y="257035"/>
                </a:lnTo>
                <a:lnTo>
                  <a:pt x="2310063" y="231196"/>
                </a:lnTo>
                <a:lnTo>
                  <a:pt x="2271302" y="206503"/>
                </a:lnTo>
                <a:lnTo>
                  <a:pt x="2231006" y="182997"/>
                </a:lnTo>
                <a:lnTo>
                  <a:pt x="2189234" y="160718"/>
                </a:lnTo>
                <a:lnTo>
                  <a:pt x="2146042" y="139705"/>
                </a:lnTo>
                <a:lnTo>
                  <a:pt x="2101489" y="119999"/>
                </a:lnTo>
                <a:lnTo>
                  <a:pt x="2055632" y="101639"/>
                </a:lnTo>
                <a:lnTo>
                  <a:pt x="2008529" y="84666"/>
                </a:lnTo>
                <a:lnTo>
                  <a:pt x="1960237" y="69119"/>
                </a:lnTo>
                <a:lnTo>
                  <a:pt x="1910813" y="55039"/>
                </a:lnTo>
                <a:lnTo>
                  <a:pt x="1860316" y="42466"/>
                </a:lnTo>
                <a:lnTo>
                  <a:pt x="1808803" y="31440"/>
                </a:lnTo>
                <a:lnTo>
                  <a:pt x="1756331" y="22000"/>
                </a:lnTo>
                <a:lnTo>
                  <a:pt x="1702958" y="14186"/>
                </a:lnTo>
                <a:lnTo>
                  <a:pt x="1648742" y="8040"/>
                </a:lnTo>
                <a:lnTo>
                  <a:pt x="1593739" y="3600"/>
                </a:lnTo>
                <a:lnTo>
                  <a:pt x="1538009" y="906"/>
                </a:lnTo>
                <a:lnTo>
                  <a:pt x="1481607" y="0"/>
                </a:lnTo>
                <a:close/>
              </a:path>
            </a:pathLst>
          </a:custGeom>
          <a:solidFill>
            <a:srgbClr val="FF0000"/>
          </a:solidFill>
        </p:spPr>
        <p:txBody>
          <a:bodyPr wrap="square" lIns="0" tIns="0" rIns="0" bIns="0" rtlCol="0"/>
          <a:lstStyle/>
          <a:p>
            <a:pPr defTabSz="685800"/>
            <a:endParaRPr sz="1350">
              <a:solidFill>
                <a:prstClr val="black"/>
              </a:solidFill>
              <a:latin typeface="Calibri"/>
            </a:endParaRPr>
          </a:p>
        </p:txBody>
      </p:sp>
    </p:spTree>
    <p:extLst>
      <p:ext uri="{BB962C8B-B14F-4D97-AF65-F5344CB8AC3E}">
        <p14:creationId xmlns:p14="http://schemas.microsoft.com/office/powerpoint/2010/main" val="1154068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252" y="378635"/>
            <a:ext cx="10687455" cy="615553"/>
          </a:xfrm>
          <a:prstGeom prst="rect">
            <a:avLst/>
          </a:prstGeom>
        </p:spPr>
        <p:txBody>
          <a:bodyPr vert="horz" wrap="square" lIns="0" tIns="0" rIns="0" bIns="0" numCol="1" rtlCol="0" anchor="ctr" anchorCtr="0" compatLnSpc="1">
            <a:prstTxWarp prst="textNoShape">
              <a:avLst/>
            </a:prstTxWarp>
            <a:spAutoFit/>
          </a:bodyPr>
          <a:lstStyle/>
          <a:p>
            <a:pPr marL="12700" marR="5080"/>
            <a:r>
              <a:rPr dirty="0">
                <a:solidFill>
                  <a:srgbClr val="002060"/>
                </a:solidFill>
                <a:latin typeface="Tahoma" panose="020B0604030504040204" pitchFamily="34" charset="0"/>
                <a:ea typeface="Tahoma" panose="020B0604030504040204" pitchFamily="34" charset="0"/>
                <a:cs typeface="Tahoma" panose="020B0604030504040204" pitchFamily="34" charset="0"/>
              </a:rPr>
              <a:t>Coming </a:t>
            </a:r>
            <a:r>
              <a:rPr dirty="0" smtClean="0">
                <a:solidFill>
                  <a:srgbClr val="002060"/>
                </a:solidFill>
                <a:latin typeface="Tahoma" panose="020B0604030504040204" pitchFamily="34" charset="0"/>
                <a:ea typeface="Tahoma" panose="020B0604030504040204" pitchFamily="34" charset="0"/>
                <a:cs typeface="Tahoma" panose="020B0604030504040204" pitchFamily="34" charset="0"/>
              </a:rPr>
              <a:t>Soon</a:t>
            </a:r>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 and</a:t>
            </a:r>
            <a:r>
              <a:rPr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spc="-50" dirty="0">
                <a:solidFill>
                  <a:srgbClr val="002060"/>
                </a:solidFill>
                <a:latin typeface="Tahoma" panose="020B0604030504040204" pitchFamily="34" charset="0"/>
                <a:ea typeface="Tahoma" panose="020B0604030504040204" pitchFamily="34" charset="0"/>
                <a:cs typeface="Tahoma" panose="020B0604030504040204" pitchFamily="34" charset="0"/>
              </a:rPr>
              <a:t>It’s </a:t>
            </a:r>
            <a:r>
              <a:rPr dirty="0">
                <a:solidFill>
                  <a:srgbClr val="002060"/>
                </a:solidFill>
                <a:latin typeface="Tahoma" panose="020B0604030504040204" pitchFamily="34" charset="0"/>
                <a:ea typeface="Tahoma" panose="020B0604030504040204" pitchFamily="34" charset="0"/>
                <a:cs typeface="Tahoma" panose="020B0604030504040204" pitchFamily="34" charset="0"/>
              </a:rPr>
              <a:t>coming </a:t>
            </a:r>
            <a:r>
              <a:rPr dirty="0" smtClean="0">
                <a:solidFill>
                  <a:srgbClr val="002060"/>
                </a:solidFill>
                <a:latin typeface="Tahoma" panose="020B0604030504040204" pitchFamily="34" charset="0"/>
                <a:ea typeface="Tahoma" panose="020B0604030504040204" pitchFamily="34" charset="0"/>
                <a:cs typeface="Tahoma" panose="020B0604030504040204" pitchFamily="34" charset="0"/>
              </a:rPr>
              <a:t>up</a:t>
            </a:r>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pc="-5" dirty="0">
                <a:solidFill>
                  <a:srgbClr val="002060"/>
                </a:solidFill>
                <a:latin typeface="Tahoma" panose="020B0604030504040204" pitchFamily="34" charset="0"/>
                <a:ea typeface="Tahoma" panose="020B0604030504040204" pitchFamily="34" charset="0"/>
                <a:cs typeface="Tahoma" panose="020B0604030504040204" pitchFamily="34" charset="0"/>
              </a:rPr>
              <a:t>FAST!!!</a:t>
            </a:r>
            <a:r>
              <a:rPr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4294967295"/>
          </p:nvPr>
        </p:nvSpPr>
        <p:spPr>
          <a:xfrm>
            <a:off x="10447337" y="6348412"/>
            <a:ext cx="457369" cy="227485"/>
          </a:xfrm>
        </p:spPr>
        <p:txBody>
          <a:bodyPr/>
          <a:lstStyle/>
          <a:p>
            <a:pPr marL="25400">
              <a:lnSpc>
                <a:spcPts val="1425"/>
              </a:lnSpc>
            </a:pPr>
            <a:fld id="{81D60167-4931-47E6-BA6A-407CBD079E47}" type="slidenum">
              <a:rPr lang="en-US" spc="-5"/>
              <a:pPr marL="25400">
                <a:lnSpc>
                  <a:spcPts val="1425"/>
                </a:lnSpc>
              </a:pPr>
              <a:t>23</a:t>
            </a:fld>
            <a:endParaRPr lang="en-US" spc="-5" dirty="0"/>
          </a:p>
        </p:txBody>
      </p:sp>
      <p:sp>
        <p:nvSpPr>
          <p:cNvPr id="3" name="object 3"/>
          <p:cNvSpPr txBox="1"/>
          <p:nvPr/>
        </p:nvSpPr>
        <p:spPr>
          <a:xfrm>
            <a:off x="486711" y="1360574"/>
            <a:ext cx="6838218" cy="2769989"/>
          </a:xfrm>
          <a:prstGeom prst="rect">
            <a:avLst/>
          </a:prstGeom>
        </p:spPr>
        <p:txBody>
          <a:bodyPr vert="horz" wrap="square" lIns="0" tIns="0" rIns="0" bIns="0" rtlCol="0">
            <a:spAutoFit/>
          </a:bodyPr>
          <a:lstStyle/>
          <a:p>
            <a:pPr marL="584200" indent="-571500">
              <a:buFont typeface="Arial" panose="020B0604020202020204" pitchFamily="34" charset="0"/>
              <a:buChar char="•"/>
            </a:pPr>
            <a:r>
              <a:rPr lang="en-US" sz="3600" b="1" spc="-5" dirty="0">
                <a:latin typeface="Arial"/>
                <a:cs typeface="Arial"/>
              </a:rPr>
              <a:t>Required </a:t>
            </a:r>
            <a:r>
              <a:rPr lang="en-US" sz="3600" b="1" spc="-5" dirty="0" smtClean="0">
                <a:latin typeface="Arial"/>
                <a:cs typeface="Arial"/>
              </a:rPr>
              <a:t>ADS-B</a:t>
            </a:r>
            <a:r>
              <a:rPr lang="en-US" sz="3600" b="1" spc="-204" dirty="0" smtClean="0">
                <a:latin typeface="Arial"/>
                <a:cs typeface="Arial"/>
              </a:rPr>
              <a:t>!</a:t>
            </a:r>
          </a:p>
          <a:p>
            <a:pPr marL="584200" indent="-571500">
              <a:buFont typeface="Arial" panose="020B0604020202020204" pitchFamily="34" charset="0"/>
              <a:buChar char="•"/>
            </a:pPr>
            <a:r>
              <a:rPr sz="3600" b="1" spc="-5" dirty="0" smtClean="0">
                <a:latin typeface="Arial"/>
                <a:cs typeface="Arial"/>
              </a:rPr>
              <a:t>January </a:t>
            </a:r>
            <a:r>
              <a:rPr sz="3600" b="1" dirty="0">
                <a:latin typeface="Arial"/>
                <a:cs typeface="Arial"/>
              </a:rPr>
              <a:t>01, </a:t>
            </a:r>
            <a:r>
              <a:rPr sz="3600" b="1" spc="-5" dirty="0" smtClean="0">
                <a:latin typeface="Arial"/>
                <a:cs typeface="Arial"/>
              </a:rPr>
              <a:t>2020</a:t>
            </a:r>
            <a:r>
              <a:rPr sz="3600" b="1" dirty="0" smtClean="0">
                <a:latin typeface="Arial"/>
                <a:cs typeface="Arial"/>
              </a:rPr>
              <a:t>!</a:t>
            </a:r>
            <a:endParaRPr lang="en-US" sz="3600" dirty="0" smtClean="0">
              <a:latin typeface="Arial"/>
              <a:cs typeface="Arial"/>
            </a:endParaRPr>
          </a:p>
          <a:p>
            <a:pPr marL="584200" indent="-571500">
              <a:buFont typeface="Arial" panose="020B0604020202020204" pitchFamily="34" charset="0"/>
              <a:buChar char="•"/>
            </a:pPr>
            <a:r>
              <a:rPr sz="3600" b="1" spc="-5" dirty="0" smtClean="0">
                <a:latin typeface="Arial"/>
                <a:cs typeface="Arial"/>
              </a:rPr>
              <a:t>Do </a:t>
            </a:r>
            <a:r>
              <a:rPr sz="3600" b="1" dirty="0">
                <a:latin typeface="Arial"/>
                <a:cs typeface="Arial"/>
              </a:rPr>
              <a:t>you </a:t>
            </a:r>
            <a:r>
              <a:rPr sz="3600" b="1" spc="-5" dirty="0">
                <a:latin typeface="Arial"/>
                <a:cs typeface="Arial"/>
              </a:rPr>
              <a:t>have yours upgraded</a:t>
            </a:r>
            <a:r>
              <a:rPr sz="3600" b="1" spc="-35" dirty="0">
                <a:latin typeface="Arial"/>
                <a:cs typeface="Arial"/>
              </a:rPr>
              <a:t> </a:t>
            </a:r>
            <a:r>
              <a:rPr sz="3600" b="1" spc="-5" dirty="0">
                <a:latin typeface="Arial"/>
                <a:cs typeface="Arial"/>
              </a:rPr>
              <a:t>yet?</a:t>
            </a:r>
            <a:endParaRPr sz="3600" dirty="0">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939" y="1887166"/>
            <a:ext cx="5707870" cy="3485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828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NTSB Resources</a:t>
            </a:r>
            <a:endParaRPr lang="en-US" dirty="0">
              <a:solidFill>
                <a:srgbClr val="002060"/>
              </a:solidFill>
            </a:endParaRPr>
          </a:p>
        </p:txBody>
      </p:sp>
      <p:sp>
        <p:nvSpPr>
          <p:cNvPr id="3" name="Text Placeholder 2"/>
          <p:cNvSpPr>
            <a:spLocks noGrp="1"/>
          </p:cNvSpPr>
          <p:nvPr>
            <p:ph idx="1"/>
          </p:nvPr>
        </p:nvSpPr>
        <p:spPr>
          <a:xfrm>
            <a:off x="721697" y="1061937"/>
            <a:ext cx="7676516" cy="4647426"/>
          </a:xfrm>
        </p:spPr>
        <p:txBody>
          <a:bodyPr/>
          <a:lstStyle/>
          <a:p>
            <a:pPr marL="457200" indent="-457200">
              <a:buFont typeface="Arial" panose="020B0604020202020204" pitchFamily="34" charset="0"/>
              <a:buChar char="•"/>
            </a:pPr>
            <a:r>
              <a:rPr lang="en-US" sz="3200" dirty="0"/>
              <a:t>NTSB Safety Alerts for </a:t>
            </a:r>
            <a:r>
              <a:rPr lang="en-US" sz="3200" dirty="0" smtClean="0"/>
              <a:t>Pilots:</a:t>
            </a:r>
          </a:p>
          <a:p>
            <a:pPr marL="857250" lvl="1" indent="-457200">
              <a:buFont typeface="Arial" panose="020B0604020202020204" pitchFamily="34" charset="0"/>
              <a:buChar char="•"/>
            </a:pPr>
            <a:r>
              <a:rPr lang="en-US" dirty="0" smtClean="0"/>
              <a:t>Perform </a:t>
            </a:r>
            <a:r>
              <a:rPr lang="en-US" dirty="0"/>
              <a:t>Advanced Preflight After Maintenance (SA-041) located at </a:t>
            </a:r>
            <a:r>
              <a:rPr lang="en-US" u="sng" dirty="0">
                <a:solidFill>
                  <a:srgbClr val="0563C1"/>
                </a:solidFill>
                <a:latin typeface="Calibri" panose="020F0502020204030204" pitchFamily="34" charset="0"/>
                <a:ea typeface="Calibri" panose="020F0502020204030204" pitchFamily="34" charset="0"/>
                <a:hlinkClick r:id="rId3"/>
              </a:rPr>
              <a:t>https://www.ntsb.gov/safety/safety-alerts/Pages/default.aspx</a:t>
            </a:r>
            <a:endParaRPr lang="en-US" u="sng" dirty="0">
              <a:solidFill>
                <a:srgbClr val="0563C1"/>
              </a:solidFill>
              <a:latin typeface="Calibri" panose="020F0502020204030204" pitchFamily="34" charset="0"/>
              <a:ea typeface="Calibri" panose="020F0502020204030204" pitchFamily="34" charset="0"/>
            </a:endParaRPr>
          </a:p>
          <a:p>
            <a:pPr marL="571500" indent="-571500">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NTSB General Aviation Safety Alert</a:t>
            </a:r>
          </a:p>
          <a:p>
            <a:pPr marL="1028700" lvl="1" indent="-571500">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Airplane </a:t>
            </a:r>
            <a:r>
              <a:rPr lang="en-US" sz="2200" dirty="0" err="1" smtClean="0">
                <a:latin typeface="Arial" panose="020B0604020202020204" pitchFamily="34" charset="0"/>
                <a:ea typeface="Calibri" panose="020F0502020204030204" pitchFamily="34" charset="0"/>
                <a:cs typeface="Arial" panose="020B0604020202020204" pitchFamily="34" charset="0"/>
              </a:rPr>
              <a:t>Misrigging</a:t>
            </a:r>
            <a:r>
              <a:rPr lang="en-US" sz="2200" dirty="0">
                <a:latin typeface="Arial" panose="020B0604020202020204" pitchFamily="34" charset="0"/>
                <a:ea typeface="Calibri" panose="020F0502020204030204" pitchFamily="34" charset="0"/>
                <a:cs typeface="Arial" panose="020B0604020202020204" pitchFamily="34" charset="0"/>
              </a:rPr>
              <a:t>: Lessons Learned from a Close Call located on at </a:t>
            </a:r>
            <a:r>
              <a:rPr lang="en-US" sz="2200" dirty="0">
                <a:latin typeface="Arial" panose="020B0604020202020204" pitchFamily="34" charset="0"/>
                <a:ea typeface="Calibri" panose="020F0502020204030204" pitchFamily="34" charset="0"/>
                <a:cs typeface="Arial" panose="020B0604020202020204" pitchFamily="34" charset="0"/>
                <a:hlinkClick r:id="rId4"/>
              </a:rPr>
              <a:t>https://www.youtube.com/watch?v=AsPA3u7JSFQ</a:t>
            </a:r>
            <a:endParaRPr lang="en-US" sz="3800" u="sng" dirty="0">
              <a:solidFill>
                <a:srgbClr val="0563C1"/>
              </a:solidFill>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endParaRPr lang="en-US" sz="3800" dirty="0">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endParaRPr lang="en-US" sz="2200" dirty="0"/>
          </a:p>
        </p:txBody>
      </p:sp>
      <p:sp>
        <p:nvSpPr>
          <p:cNvPr id="6" name="Slide Number Placeholder 5"/>
          <p:cNvSpPr>
            <a:spLocks noGrp="1"/>
          </p:cNvSpPr>
          <p:nvPr>
            <p:ph type="sldNum" sz="quarter" idx="4294967295"/>
          </p:nvPr>
        </p:nvSpPr>
        <p:spPr>
          <a:xfrm>
            <a:off x="10447338" y="6348413"/>
            <a:ext cx="467096" cy="246940"/>
          </a:xfrm>
        </p:spPr>
        <p:txBody>
          <a:bodyPr/>
          <a:lstStyle/>
          <a:p>
            <a:pPr marL="25400">
              <a:lnSpc>
                <a:spcPts val="1425"/>
              </a:lnSpc>
            </a:pPr>
            <a:fld id="{81D60167-4931-47E6-BA6A-407CBD079E47}" type="slidenum">
              <a:rPr lang="en-US" spc="-5"/>
              <a:pPr marL="25400">
                <a:lnSpc>
                  <a:spcPts val="1425"/>
                </a:lnSpc>
              </a:pPr>
              <a:t>24</a:t>
            </a:fld>
            <a:endParaRPr lang="en-US" spc="-5"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0464" y="2547024"/>
            <a:ext cx="2822643" cy="2822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9523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2060"/>
                </a:solidFill>
              </a:rPr>
              <a:t>Questions</a:t>
            </a:r>
            <a:endParaRPr lang="en-US" sz="3600" dirty="0">
              <a:solidFill>
                <a:srgbClr val="002060"/>
              </a:solidFill>
            </a:endParaRPr>
          </a:p>
        </p:txBody>
      </p:sp>
      <p:sp>
        <p:nvSpPr>
          <p:cNvPr id="3" name="Text Placeholder 2"/>
          <p:cNvSpPr>
            <a:spLocks noGrp="1"/>
          </p:cNvSpPr>
          <p:nvPr>
            <p:ph idx="1"/>
          </p:nvPr>
        </p:nvSpPr>
        <p:spPr>
          <a:xfrm>
            <a:off x="675461" y="1313216"/>
            <a:ext cx="7991883" cy="2354112"/>
          </a:xfrm>
        </p:spPr>
        <p:txBody>
          <a:bodyPr/>
          <a:lstStyle/>
          <a:p>
            <a:r>
              <a:rPr lang="en-US" sz="3200" dirty="0"/>
              <a:t>Please direct any questions you may have to your local FAASTeam Program Manager or FAASTeam Representative</a:t>
            </a:r>
          </a:p>
        </p:txBody>
      </p:sp>
      <p:sp>
        <p:nvSpPr>
          <p:cNvPr id="6" name="Slide Number Placeholder 5"/>
          <p:cNvSpPr>
            <a:spLocks noGrp="1"/>
          </p:cNvSpPr>
          <p:nvPr>
            <p:ph type="sldNum" sz="quarter" idx="4294967295"/>
          </p:nvPr>
        </p:nvSpPr>
        <p:spPr>
          <a:xfrm>
            <a:off x="10447338" y="6348412"/>
            <a:ext cx="467096" cy="285851"/>
          </a:xfrm>
        </p:spPr>
        <p:txBody>
          <a:bodyPr/>
          <a:lstStyle/>
          <a:p>
            <a:pPr marL="25400">
              <a:lnSpc>
                <a:spcPts val="1425"/>
              </a:lnSpc>
            </a:pPr>
            <a:fld id="{81D60167-4931-47E6-BA6A-407CBD079E47}" type="slidenum">
              <a:rPr lang="en-US" spc="-5"/>
              <a:pPr marL="25400">
                <a:lnSpc>
                  <a:spcPts val="1425"/>
                </a:lnSpc>
              </a:pPr>
              <a:t>25</a:t>
            </a:fld>
            <a:endParaRPr lang="en-US" spc="-5" dirty="0"/>
          </a:p>
        </p:txBody>
      </p:sp>
      <p:pic>
        <p:nvPicPr>
          <p:cNvPr id="8" name="Picture 7" descr="When a Question is not a Question – precision in coach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951" y="2558374"/>
            <a:ext cx="4033738" cy="3025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907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614762" y="1820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30058" y="3103418"/>
            <a:ext cx="3314851" cy="2488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1972004" y="1161285"/>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307536" y="1795830"/>
            <a:ext cx="6525946" cy="1202712"/>
          </a:xfrm>
        </p:spPr>
        <p:txBody>
          <a:bodyPr/>
          <a:lstStyle/>
          <a:p>
            <a:r>
              <a:rPr lang="en-US" dirty="0" smtClean="0"/>
              <a:t>Topic of the Month – September</a:t>
            </a:r>
            <a:r>
              <a:rPr lang="en-US" dirty="0">
                <a:solidFill>
                  <a:schemeClr val="tx1"/>
                </a:solidFill>
              </a:rPr>
              <a:t> </a:t>
            </a:r>
            <a:r>
              <a:rPr lang="en-US" dirty="0" smtClean="0">
                <a:solidFill>
                  <a:schemeClr val="tx1">
                    <a:lumMod val="50000"/>
                    <a:lumOff val="50000"/>
                  </a:schemeClr>
                </a:solidFill>
              </a:rPr>
              <a:t>Preflight after Maintenance</a:t>
            </a:r>
          </a:p>
        </p:txBody>
      </p:sp>
      <p:sp>
        <p:nvSpPr>
          <p:cNvPr id="32785" name="Text Box 17"/>
          <p:cNvSpPr txBox="1">
            <a:spLocks noChangeArrowheads="1"/>
          </p:cNvSpPr>
          <p:nvPr/>
        </p:nvSpPr>
        <p:spPr bwMode="auto">
          <a:xfrm>
            <a:off x="2166175" y="379289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2166175" y="412944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2166175" y="4516270"/>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40854004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r>
              <a:rPr lang="en-US" dirty="0" smtClean="0">
                <a:solidFill>
                  <a:schemeClr val="accent1"/>
                </a:solidFill>
              </a:rPr>
              <a:t> </a:t>
            </a:r>
            <a:endParaRPr lang="en-US" dirty="0">
              <a:solidFill>
                <a:schemeClr val="accent1"/>
              </a:solidFill>
            </a:endParaRPr>
          </a:p>
        </p:txBody>
      </p:sp>
      <p:sp>
        <p:nvSpPr>
          <p:cNvPr id="3" name="Text Placeholder 2"/>
          <p:cNvSpPr>
            <a:spLocks noGrp="1"/>
          </p:cNvSpPr>
          <p:nvPr>
            <p:ph idx="1"/>
          </p:nvPr>
        </p:nvSpPr>
        <p:spPr>
          <a:xfrm>
            <a:off x="2986392" y="954088"/>
            <a:ext cx="6707516" cy="5707422"/>
          </a:xfrm>
        </p:spPr>
        <p:txBody>
          <a:bodyPr/>
          <a:lstStyle/>
          <a:p>
            <a:pPr marL="457200" indent="-457200">
              <a:buFont typeface="Arial" panose="020B0604020202020204" pitchFamily="34" charset="0"/>
              <a:buChar char="•"/>
            </a:pPr>
            <a:r>
              <a:rPr lang="en-US" sz="2400" dirty="0" smtClean="0">
                <a:solidFill>
                  <a:schemeClr val="tx1"/>
                </a:solidFill>
              </a:rPr>
              <a:t>Pilot and mechanic’s </a:t>
            </a:r>
            <a:r>
              <a:rPr lang="en-US" sz="2400" dirty="0">
                <a:solidFill>
                  <a:schemeClr val="tx1"/>
                </a:solidFill>
              </a:rPr>
              <a:t>i</a:t>
            </a:r>
            <a:r>
              <a:rPr lang="en-US" sz="2400" dirty="0" smtClean="0">
                <a:solidFill>
                  <a:schemeClr val="tx1"/>
                </a:solidFill>
              </a:rPr>
              <a:t>nterface</a:t>
            </a:r>
          </a:p>
          <a:p>
            <a:pPr marL="457200" indent="-457200">
              <a:buFont typeface="Arial" panose="020B0604020202020204" pitchFamily="34" charset="0"/>
              <a:buChar char="•"/>
            </a:pPr>
            <a:r>
              <a:rPr lang="en-US" sz="2400" dirty="0" smtClean="0">
                <a:solidFill>
                  <a:schemeClr val="tx1"/>
                </a:solidFill>
              </a:rPr>
              <a:t>What maintenance was scheduled</a:t>
            </a:r>
          </a:p>
          <a:p>
            <a:pPr marL="457200" indent="-457200">
              <a:buFont typeface="Arial" panose="020B0604020202020204" pitchFamily="34" charset="0"/>
              <a:buChar char="•"/>
            </a:pPr>
            <a:r>
              <a:rPr lang="en-US" sz="2400" dirty="0" smtClean="0">
                <a:solidFill>
                  <a:schemeClr val="tx1"/>
                </a:solidFill>
              </a:rPr>
              <a:t>What does the pilot anticipate versus what was accomplished</a:t>
            </a:r>
          </a:p>
          <a:p>
            <a:pPr marL="457200" indent="-457200">
              <a:buFont typeface="Arial" panose="020B0604020202020204" pitchFamily="34" charset="0"/>
              <a:buChar char="•"/>
            </a:pPr>
            <a:r>
              <a:rPr lang="en-US" sz="2400" dirty="0" smtClean="0">
                <a:solidFill>
                  <a:schemeClr val="tx1"/>
                </a:solidFill>
              </a:rPr>
              <a:t>Common issues</a:t>
            </a:r>
          </a:p>
          <a:p>
            <a:pPr marL="457200" indent="-457200">
              <a:buFont typeface="Arial" panose="020B0604020202020204" pitchFamily="34" charset="0"/>
              <a:buChar char="•"/>
            </a:pPr>
            <a:r>
              <a:rPr lang="en-US" sz="2400" dirty="0" smtClean="0">
                <a:solidFill>
                  <a:schemeClr val="tx1"/>
                </a:solidFill>
              </a:rPr>
              <a:t>Mechanic and pilot communications</a:t>
            </a:r>
          </a:p>
          <a:p>
            <a:pPr marL="457200" indent="-457200">
              <a:buFont typeface="Arial" panose="020B0604020202020204" pitchFamily="34" charset="0"/>
              <a:buChar char="•"/>
            </a:pPr>
            <a:r>
              <a:rPr lang="en-US" sz="2400" dirty="0" smtClean="0">
                <a:solidFill>
                  <a:schemeClr val="tx1"/>
                </a:solidFill>
              </a:rPr>
              <a:t>Pilot’s preflight responsibilities</a:t>
            </a:r>
          </a:p>
          <a:p>
            <a:pPr marL="457200" indent="-457200">
              <a:buFont typeface="Arial" panose="020B0604020202020204" pitchFamily="34" charset="0"/>
              <a:buChar char="•"/>
            </a:pPr>
            <a:r>
              <a:rPr lang="en-US" sz="2400" dirty="0" smtClean="0">
                <a:solidFill>
                  <a:schemeClr val="tx1"/>
                </a:solidFill>
              </a:rPr>
              <a:t>Record keeping forms</a:t>
            </a:r>
          </a:p>
          <a:p>
            <a:pPr marL="457200" indent="-457200">
              <a:buFont typeface="Arial" panose="020B0604020202020204" pitchFamily="34" charset="0"/>
              <a:buChar char="•"/>
            </a:pPr>
            <a:r>
              <a:rPr lang="en-US" sz="2400" dirty="0" smtClean="0">
                <a:solidFill>
                  <a:schemeClr val="tx1"/>
                </a:solidFill>
              </a:rPr>
              <a:t>Word to the wise on ELTs</a:t>
            </a:r>
          </a:p>
          <a:p>
            <a:pPr marL="457200" indent="-457200">
              <a:buFont typeface="Arial" panose="020B0604020202020204" pitchFamily="34" charset="0"/>
              <a:buChar char="•"/>
            </a:pPr>
            <a:r>
              <a:rPr lang="en-US" sz="2400" dirty="0" smtClean="0">
                <a:solidFill>
                  <a:schemeClr val="tx1"/>
                </a:solidFill>
              </a:rPr>
              <a:t>NTSB Resources</a:t>
            </a:r>
          </a:p>
          <a:p>
            <a:pPr marL="457200" indent="-457200">
              <a:buFont typeface="Arial" panose="020B0604020202020204" pitchFamily="34" charset="0"/>
              <a:buChar char="•"/>
            </a:pPr>
            <a:r>
              <a:rPr lang="en-US" sz="2400" dirty="0">
                <a:solidFill>
                  <a:schemeClr val="tx1"/>
                </a:solidFill>
              </a:rPr>
              <a:t>C</a:t>
            </a:r>
            <a:r>
              <a:rPr lang="en-US" sz="2400" dirty="0" smtClean="0">
                <a:solidFill>
                  <a:schemeClr val="tx1"/>
                </a:solidFill>
              </a:rPr>
              <a:t>oming soon?</a:t>
            </a:r>
          </a:p>
          <a:p>
            <a:pPr marL="457200" indent="-457200">
              <a:buFont typeface="Arial" panose="020B0604020202020204" pitchFamily="34" charset="0"/>
              <a:buChar char="•"/>
            </a:pPr>
            <a:endParaRPr lang="en-US" dirty="0" smtClean="0">
              <a:solidFill>
                <a:schemeClr val="tx1"/>
              </a:solidFill>
            </a:endParaRPr>
          </a:p>
          <a:p>
            <a:pPr marL="457200" indent="-457200">
              <a:buFont typeface="Arial" panose="020B0604020202020204" pitchFamily="34" charset="0"/>
              <a:buChar char="•"/>
            </a:pPr>
            <a:endParaRPr lang="en-US" dirty="0" smtClean="0">
              <a:solidFill>
                <a:schemeClr val="tx1"/>
              </a:solidFill>
            </a:endParaRPr>
          </a:p>
          <a:p>
            <a:pPr marL="457200" indent="-457200">
              <a:buFont typeface="Arial" panose="020B0604020202020204" pitchFamily="34" charset="0"/>
              <a:buChar char="•"/>
            </a:pPr>
            <a:endParaRPr lang="en-US" dirty="0" smtClean="0">
              <a:solidFill>
                <a:schemeClr val="tx1"/>
              </a:solidFill>
            </a:endParaRPr>
          </a:p>
          <a:p>
            <a:pPr marL="457200" indent="-457200">
              <a:buFont typeface="Arial" panose="020B0604020202020204" pitchFamily="34" charset="0"/>
              <a:buChar char="•"/>
            </a:pPr>
            <a:endParaRPr lang="en-US" dirty="0" smtClean="0">
              <a:solidFill>
                <a:schemeClr val="tx1"/>
              </a:solidFill>
            </a:endParaRPr>
          </a:p>
          <a:p>
            <a:pPr marL="457200" indent="-457200">
              <a:buFont typeface="Arial" panose="020B0604020202020204" pitchFamily="34" charset="0"/>
              <a:buChar char="•"/>
            </a:pPr>
            <a:endParaRPr lang="en-US" dirty="0">
              <a:solidFill>
                <a:schemeClr val="tx1"/>
              </a:solidFill>
            </a:endParaRPr>
          </a:p>
        </p:txBody>
      </p:sp>
      <p:sp>
        <p:nvSpPr>
          <p:cNvPr id="6" name="Slide Number Placeholder 5"/>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3</a:t>
            </a:fld>
            <a:endParaRPr lang="en-US" spc="-5" dirty="0"/>
          </a:p>
        </p:txBody>
      </p:sp>
    </p:spTree>
    <p:extLst>
      <p:ext uri="{BB962C8B-B14F-4D97-AF65-F5344CB8AC3E}">
        <p14:creationId xmlns:p14="http://schemas.microsoft.com/office/powerpoint/2010/main" val="3177589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209" y="360030"/>
            <a:ext cx="8164834" cy="5375183"/>
          </a:xfrm>
          <a:prstGeom prst="rect">
            <a:avLst/>
          </a:prstGeom>
        </p:spPr>
      </p:pic>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4</a:t>
            </a:fld>
            <a:endParaRPr lang="en-US" spc="-5" dirty="0"/>
          </a:p>
        </p:txBody>
      </p:sp>
    </p:spTree>
    <p:extLst>
      <p:ext uri="{BB962C8B-B14F-4D97-AF65-F5344CB8AC3E}">
        <p14:creationId xmlns:p14="http://schemas.microsoft.com/office/powerpoint/2010/main" val="202741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5</a:t>
            </a:fld>
            <a:endParaRPr lang="en-US" spc="-5"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247" y="457431"/>
            <a:ext cx="6858594" cy="5145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046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P1010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545" y="497327"/>
            <a:ext cx="6858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6</a:t>
            </a:fld>
            <a:endParaRPr lang="en-US" spc="-5" dirty="0"/>
          </a:p>
        </p:txBody>
      </p:sp>
      <p:sp>
        <p:nvSpPr>
          <p:cNvPr id="4" name="Line 4"/>
          <p:cNvSpPr>
            <a:spLocks noChangeShapeType="1"/>
          </p:cNvSpPr>
          <p:nvPr/>
        </p:nvSpPr>
        <p:spPr bwMode="auto">
          <a:xfrm flipH="1" flipV="1">
            <a:off x="6295150" y="3100912"/>
            <a:ext cx="1374843" cy="7295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46735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10100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999" y="541102"/>
            <a:ext cx="6858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7</a:t>
            </a:fld>
            <a:endParaRPr lang="en-US" spc="-5" dirty="0"/>
          </a:p>
        </p:txBody>
      </p:sp>
      <p:sp>
        <p:nvSpPr>
          <p:cNvPr id="6" name="Line 4"/>
          <p:cNvSpPr>
            <a:spLocks noChangeShapeType="1"/>
          </p:cNvSpPr>
          <p:nvPr/>
        </p:nvSpPr>
        <p:spPr bwMode="auto">
          <a:xfrm>
            <a:off x="5700410" y="710119"/>
            <a:ext cx="395590" cy="140078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7" name="Line 4"/>
          <p:cNvSpPr>
            <a:spLocks noChangeShapeType="1"/>
          </p:cNvSpPr>
          <p:nvPr/>
        </p:nvSpPr>
        <p:spPr bwMode="auto">
          <a:xfrm flipH="1" flipV="1">
            <a:off x="7902101" y="2757793"/>
            <a:ext cx="1374843" cy="7295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279727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1010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6183" y="468143"/>
            <a:ext cx="6858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8</a:t>
            </a:fld>
            <a:endParaRPr lang="en-US" spc="-5" dirty="0"/>
          </a:p>
        </p:txBody>
      </p:sp>
      <p:sp>
        <p:nvSpPr>
          <p:cNvPr id="4" name="Line 4"/>
          <p:cNvSpPr>
            <a:spLocks noChangeShapeType="1"/>
          </p:cNvSpPr>
          <p:nvPr/>
        </p:nvSpPr>
        <p:spPr bwMode="auto">
          <a:xfrm flipH="1">
            <a:off x="5998720" y="1887166"/>
            <a:ext cx="1423482" cy="6468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05434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whe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638" y="441835"/>
            <a:ext cx="6858000" cy="5128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0447338" y="6348413"/>
            <a:ext cx="220662" cy="196850"/>
          </a:xfrm>
        </p:spPr>
        <p:txBody>
          <a:bodyPr/>
          <a:lstStyle/>
          <a:p>
            <a:pPr marL="25400">
              <a:lnSpc>
                <a:spcPts val="1425"/>
              </a:lnSpc>
            </a:pPr>
            <a:fld id="{81D60167-4931-47E6-BA6A-407CBD079E47}" type="slidenum">
              <a:rPr lang="en-US" spc="-5"/>
              <a:pPr marL="25400">
                <a:lnSpc>
                  <a:spcPts val="1425"/>
                </a:lnSpc>
              </a:pPr>
              <a:t>9</a:t>
            </a:fld>
            <a:endParaRPr lang="en-US" spc="-5" dirty="0"/>
          </a:p>
        </p:txBody>
      </p:sp>
      <p:sp>
        <p:nvSpPr>
          <p:cNvPr id="5" name="Line 4"/>
          <p:cNvSpPr>
            <a:spLocks noChangeShapeType="1"/>
          </p:cNvSpPr>
          <p:nvPr/>
        </p:nvSpPr>
        <p:spPr bwMode="auto">
          <a:xfrm>
            <a:off x="5671225" y="2534055"/>
            <a:ext cx="1309990" cy="35505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111105611"/>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5YDFD77UPU3F-311-1461</_dlc_DocId>
    <_dlc_DocIdUrl xmlns="04289566-cf42-4ce7-aa7c-2469c3d4502e">
      <Url>https://avssp.faa.gov/avs/afsfaast/_layouts/15/DocIdRedir.aspx?ID=5YDFD77UPU3F-311-1461</Url>
      <Description>5YDFD77UPU3F-311-1461</Description>
    </_dlc_DocIdUrl>
    <IconOverlay xmlns="http://schemas.microsoft.com/sharepoint/v4"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45BB9B4-9B1B-4C2E-BC9D-9AC63F73AD41}"/>
</file>

<file path=customXml/itemProps2.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3.xml><?xml version="1.0" encoding="utf-8"?>
<ds:datastoreItem xmlns:ds="http://schemas.openxmlformats.org/officeDocument/2006/customXml" ds:itemID="{0B80675E-01F7-49AA-B61E-EE85CFCAD03B}">
  <ds:schemaRefs>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428a51a3-9dcf-4c6f-9a55-61372affcb0a"/>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397D1EC2-086B-4869-9FB4-0CCB136B730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3526</TotalTime>
  <Words>3959</Words>
  <Application>Microsoft Office PowerPoint</Application>
  <PresentationFormat>Widescreen</PresentationFormat>
  <Paragraphs>486</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Arial</vt:lpstr>
      <vt:lpstr>Calibri</vt:lpstr>
      <vt:lpstr>Helvetica Neue Medium</vt:lpstr>
      <vt:lpstr>Tahoma</vt:lpstr>
      <vt:lpstr>Times New Roman</vt:lpstr>
      <vt:lpstr>Wingdings</vt:lpstr>
      <vt:lpstr>1_Custom Design</vt:lpstr>
      <vt:lpstr>The National FAA Safety Team Presents</vt:lpstr>
      <vt:lpstr>Welcome</vt:lpstr>
      <vt:lpstr>Overview </vt:lpstr>
      <vt:lpstr>PowerPoint Presentation</vt:lpstr>
      <vt:lpstr>PowerPoint Presentation</vt:lpstr>
      <vt:lpstr>PowerPoint Presentation</vt:lpstr>
      <vt:lpstr>PowerPoint Presentation</vt:lpstr>
      <vt:lpstr>PowerPoint Presentation</vt:lpstr>
      <vt:lpstr>PowerPoint Presentation</vt:lpstr>
      <vt:lpstr>Pilots and Maintenance Personnel</vt:lpstr>
      <vt:lpstr>What Maintenance Was Scheduled?</vt:lpstr>
      <vt:lpstr>What Does the Pilot Anticipate?</vt:lpstr>
      <vt:lpstr>What Was Accomplished?</vt:lpstr>
      <vt:lpstr>Some Common Issues</vt:lpstr>
      <vt:lpstr>PowerPoint Presentation</vt:lpstr>
      <vt:lpstr>PowerPoint Presentation</vt:lpstr>
      <vt:lpstr>Mechanic &amp; Pilot Communications </vt:lpstr>
      <vt:lpstr>Mechanic Lingo “Interpreted”</vt:lpstr>
      <vt:lpstr>Pilot’s Preflight Responsibilities</vt:lpstr>
      <vt:lpstr>Maintenance Status Sheet</vt:lpstr>
      <vt:lpstr>Sample Maintenance Status Sheet</vt:lpstr>
      <vt:lpstr>A Word on ELT’s…</vt:lpstr>
      <vt:lpstr>Coming Soon and  It’s coming up FAST!!!!</vt:lpstr>
      <vt:lpstr>NTSB Resources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237</cp:revision>
  <dcterms:created xsi:type="dcterms:W3CDTF">2005-01-28T20:32:53Z</dcterms:created>
  <dcterms:modified xsi:type="dcterms:W3CDTF">2019-02-11T15:29:08Z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84c571a3-2951-4128-b854-54de2b7e1fe5</vt:lpwstr>
  </property>
</Properties>
</file>